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9"/>
  </p:notesMasterIdLst>
  <p:sldIdLst>
    <p:sldId id="256" r:id="rId2"/>
    <p:sldId id="257" r:id="rId3"/>
    <p:sldId id="281" r:id="rId4"/>
    <p:sldId id="258" r:id="rId5"/>
    <p:sldId id="259" r:id="rId6"/>
    <p:sldId id="260" r:id="rId7"/>
    <p:sldId id="261" r:id="rId8"/>
    <p:sldId id="262" r:id="rId9"/>
    <p:sldId id="263" r:id="rId10"/>
    <p:sldId id="264" r:id="rId11"/>
    <p:sldId id="282"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p:scale>
          <a:sx n="66" d="100"/>
          <a:sy n="66" d="100"/>
        </p:scale>
        <p:origin x="-1422" y="-96"/>
      </p:cViewPr>
      <p:guideLst>
        <p:guide orient="horz" pos="2160"/>
        <p:guide pos="2880"/>
      </p:guideLst>
    </p:cSldViewPr>
  </p:slideViewPr>
  <p:outlineViewPr>
    <p:cViewPr>
      <p:scale>
        <a:sx n="33" d="100"/>
        <a:sy n="33" d="100"/>
      </p:scale>
      <p:origin x="0" y="464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1BFA91-24FC-46E9-A05B-CF7CEFE0A9DC}" type="datetimeFigureOut">
              <a:rPr lang="ru-RU" smtClean="0"/>
              <a:t>21.08.2017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39D590-176E-452F-A13D-99D2DA417C23}" type="slidenum">
              <a:rPr lang="ru-RU" smtClean="0"/>
              <a:t>‹#›</a:t>
            </a:fld>
            <a:endParaRPr lang="ru-RU"/>
          </a:p>
        </p:txBody>
      </p:sp>
    </p:spTree>
    <p:extLst>
      <p:ext uri="{BB962C8B-B14F-4D97-AF65-F5344CB8AC3E}">
        <p14:creationId xmlns:p14="http://schemas.microsoft.com/office/powerpoint/2010/main" val="2885928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739D590-176E-452F-A13D-99D2DA417C23}" type="slidenum">
              <a:rPr lang="ru-RU" smtClean="0"/>
              <a:t>21</a:t>
            </a:fld>
            <a:endParaRPr lang="ru-RU"/>
          </a:p>
        </p:txBody>
      </p:sp>
    </p:spTree>
    <p:extLst>
      <p:ext uri="{BB962C8B-B14F-4D97-AF65-F5344CB8AC3E}">
        <p14:creationId xmlns:p14="http://schemas.microsoft.com/office/powerpoint/2010/main" val="3869931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B4C71EC6-210F-42DE-9C53-41977AD35B3D}" type="datetimeFigureOut">
              <a:rPr lang="ru-RU" smtClean="0"/>
              <a:pPr/>
              <a:t>21.08.2017</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21.08.2017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21.08.2017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B4C71EC6-210F-42DE-9C53-41977AD35B3D}" type="datetimeFigureOut">
              <a:rPr lang="ru-RU" smtClean="0"/>
              <a:pPr/>
              <a:t>21.08.2017</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B4C71EC6-210F-42DE-9C53-41977AD35B3D}" type="datetimeFigureOut">
              <a:rPr lang="ru-RU" smtClean="0"/>
              <a:pPr/>
              <a:t>21.08.2017</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B19B0651-EE4F-4900-A07F-96A6BFA9D0F0}"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B4C71EC6-210F-42DE-9C53-41977AD35B3D}" type="datetimeFigureOut">
              <a:rPr lang="ru-RU" smtClean="0"/>
              <a:pPr/>
              <a:t>21.08.2017</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B4C71EC6-210F-42DE-9C53-41977AD35B3D}" type="datetimeFigureOut">
              <a:rPr lang="ru-RU" smtClean="0"/>
              <a:pPr/>
              <a:t>21.08.2017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B19B0651-EE4F-4900-A07F-96A6BFA9D0F0}"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B4C71EC6-210F-42DE-9C53-41977AD35B3D}" type="datetimeFigureOut">
              <a:rPr lang="ru-RU" smtClean="0"/>
              <a:pPr/>
              <a:t>21.08.2017</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B4C71EC6-210F-42DE-9C53-41977AD35B3D}" type="datetimeFigureOut">
              <a:rPr lang="ru-RU" smtClean="0"/>
              <a:pPr/>
              <a:t>21.08.2017</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B4C71EC6-210F-42DE-9C53-41977AD35B3D}" type="datetimeFigureOut">
              <a:rPr lang="ru-RU" smtClean="0"/>
              <a:pPr/>
              <a:t>21.08.2017</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B4C71EC6-210F-42DE-9C53-41977AD35B3D}" type="datetimeFigureOut">
              <a:rPr lang="ru-RU" smtClean="0"/>
              <a:pPr/>
              <a:t>21.08.2017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B19B0651-EE4F-4900-A07F-96A6BFA9D0F0}"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B4C71EC6-210F-42DE-9C53-41977AD35B3D}" type="datetimeFigureOut">
              <a:rPr lang="ru-RU" smtClean="0"/>
              <a:pPr/>
              <a:t>21.08.2017</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19B0651-EE4F-4900-A07F-96A6BFA9D0F0}"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95536" y="5661248"/>
            <a:ext cx="8352928" cy="936104"/>
          </a:xfrm>
        </p:spPr>
        <p:txBody>
          <a:bodyPr>
            <a:noAutofit/>
          </a:bodyPr>
          <a:lstStyle/>
          <a:p>
            <a:pPr algn="ctr"/>
            <a:r>
              <a:rPr lang="ru-RU" sz="2400" dirty="0">
                <a:latin typeface="Times New Roman" panose="02020603050405020304" pitchFamily="18" charset="0"/>
                <a:cs typeface="Times New Roman" panose="02020603050405020304" pitchFamily="18" charset="0"/>
              </a:rPr>
              <a:t>КАЗАН </a:t>
            </a:r>
            <a:r>
              <a:rPr lang="ru-RU" sz="2400" dirty="0" smtClean="0">
                <a:latin typeface="Times New Roman" panose="02020603050405020304" pitchFamily="18" charset="0"/>
                <a:cs typeface="Times New Roman" panose="02020603050405020304" pitchFamily="18" charset="0"/>
              </a:rPr>
              <a:t>ШӘҺӘРЕне</a:t>
            </a:r>
            <a:r>
              <a:rPr lang="tt-RU" sz="2400" smtClean="0">
                <a:latin typeface="Times New Roman" panose="02020603050405020304" pitchFamily="18" charset="0"/>
                <a:cs typeface="Times New Roman" panose="02020603050405020304" pitchFamily="18" charset="0"/>
              </a:rPr>
              <a:t>ң</a:t>
            </a:r>
            <a:r>
              <a:rPr lang="ru-RU" sz="240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24 НЧЕ КАТНАШ ТӨРДӘГЕ ТАТАР ТЕЛЕНДӘ БЕЛЕМ ҺӘМ ТӘРБИЯ БИРҮЧЕ БАЛАЛАР БАКЧАСЫның Төп гомуми белем бирү программасы</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ru-RU" dirty="0"/>
              <a:t/>
            </a:r>
            <a:br>
              <a:rPr lang="ru-RU" dirty="0"/>
            </a:br>
            <a:endParaRPr lang="ru-RU" dirty="0"/>
          </a:p>
        </p:txBody>
      </p:sp>
      <p:pic>
        <p:nvPicPr>
          <p:cNvPr id="7" name="Picture 2"/>
          <p:cNvPicPr>
            <a:picLocks noGrp="1" noChangeAspect="1" noChangeArrowheads="1"/>
          </p:cNvPicPr>
          <p:nvPr>
            <p:ph type="pic" idx="1"/>
          </p:nvPr>
        </p:nvPicPr>
        <p:blipFill>
          <a:blip r:embed="rId2" cstate="print"/>
          <a:srcRect t="1515" b="1515"/>
          <a:stretch>
            <a:fillRect/>
          </a:stretch>
        </p:blipFill>
        <p:spPr bwMode="auto">
          <a:xfrm>
            <a:off x="107504" y="27159"/>
            <a:ext cx="8856984" cy="5130034"/>
          </a:xfrm>
          <a:prstGeom prst="rect">
            <a:avLst/>
          </a:prstGeom>
          <a:ln>
            <a:noFill/>
          </a:ln>
          <a:effectLst>
            <a:softEdge rad="112500"/>
          </a:effectLst>
        </p:spPr>
      </p:pic>
    </p:spTree>
    <p:extLst>
      <p:ext uri="{BB962C8B-B14F-4D97-AF65-F5344CB8AC3E}">
        <p14:creationId xmlns:p14="http://schemas.microsoft.com/office/powerpoint/2010/main" val="18149403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16632"/>
            <a:ext cx="8686800" cy="1008112"/>
          </a:xfrm>
        </p:spPr>
        <p:txBody>
          <a:bodyPr>
            <a:noAutofit/>
          </a:bodyPr>
          <a:lstStyle/>
          <a:p>
            <a:pPr algn="ctr"/>
            <a:r>
              <a:rPr lang="tt-RU" sz="2400" b="1" dirty="0" smtClean="0">
                <a:latin typeface="Times New Roman"/>
                <a:ea typeface="Calibri"/>
                <a:cs typeface="Times New Roman"/>
              </a:rPr>
              <a:t>Мәктәпкәчә белем бирүне төгәлләү этабында максат ориентирлары</a:t>
            </a:r>
            <a:endParaRPr lang="ru-RU" sz="2400" dirty="0"/>
          </a:p>
        </p:txBody>
      </p:sp>
      <p:sp>
        <p:nvSpPr>
          <p:cNvPr id="3" name="Содержимое 2"/>
          <p:cNvSpPr>
            <a:spLocks noGrp="1"/>
          </p:cNvSpPr>
          <p:nvPr>
            <p:ph idx="1"/>
          </p:nvPr>
        </p:nvSpPr>
        <p:spPr>
          <a:xfrm>
            <a:off x="107504" y="1124744"/>
            <a:ext cx="8928992" cy="5400600"/>
          </a:xfrm>
        </p:spPr>
        <p:txBody>
          <a:bodyPr>
            <a:noAutofit/>
          </a:bodyPr>
          <a:lstStyle/>
          <a:p>
            <a:pPr marL="0" lvl="0" indent="363538" algn="just">
              <a:buClr>
                <a:schemeClr val="tx1"/>
              </a:buClr>
              <a:buFont typeface="Arial" panose="020B0604020202020204" pitchFamily="34" charset="0"/>
              <a:buChar char="•"/>
            </a:pPr>
            <a:r>
              <a:rPr lang="tt-RU" sz="2600" dirty="0" smtClean="0">
                <a:latin typeface="Times New Roman" panose="02020603050405020304" pitchFamily="18" charset="0"/>
                <a:cs typeface="Times New Roman" panose="02020603050405020304" pitchFamily="18" charset="0"/>
              </a:rPr>
              <a:t>бала  социаль тәртип нормаларын һәм кагыйдәләрен үти ала; </a:t>
            </a:r>
          </a:p>
          <a:p>
            <a:pPr marL="0" lvl="0" indent="363538" algn="just">
              <a:buClr>
                <a:schemeClr val="tx1"/>
              </a:buClr>
              <a:buFont typeface="Arial" panose="020B0604020202020204" pitchFamily="34" charset="0"/>
              <a:buChar char="•"/>
            </a:pPr>
            <a:r>
              <a:rPr lang="tt-RU" sz="2600" dirty="0" smtClean="0">
                <a:latin typeface="Times New Roman" panose="02020603050405020304" pitchFamily="18" charset="0"/>
                <a:cs typeface="Times New Roman" panose="02020603050405020304" pitchFamily="18" charset="0"/>
              </a:rPr>
              <a:t>кызыксынучанлык күрсәтә, өлкәннәргә һәм яшьтәшләренә сораулар бирә; </a:t>
            </a:r>
          </a:p>
          <a:p>
            <a:pPr marL="0" lvl="0" indent="363538" algn="just">
              <a:buClr>
                <a:schemeClr val="tx1"/>
              </a:buClr>
              <a:buFont typeface="Arial" panose="020B0604020202020204" pitchFamily="34" charset="0"/>
              <a:buChar char="•"/>
            </a:pPr>
            <a:r>
              <a:rPr lang="tt-RU" sz="2600" dirty="0" smtClean="0">
                <a:latin typeface="Times New Roman" panose="02020603050405020304" pitchFamily="18" charset="0"/>
                <a:cs typeface="Times New Roman" panose="02020603050405020304" pitchFamily="18" charset="0"/>
              </a:rPr>
              <a:t>математика, тарих һ.б. өлкәләр буенча элементар күзаллаулары бар; </a:t>
            </a:r>
          </a:p>
          <a:p>
            <a:pPr marL="0" lvl="0" indent="363538" algn="just">
              <a:buClr>
                <a:schemeClr val="tx1"/>
              </a:buClr>
              <a:buFont typeface="Arial" panose="020B0604020202020204" pitchFamily="34" charset="0"/>
              <a:buChar char="•"/>
            </a:pPr>
            <a:r>
              <a:rPr lang="tt-RU" sz="2600" dirty="0" smtClean="0">
                <a:latin typeface="Times New Roman" panose="02020603050405020304" pitchFamily="18" charset="0"/>
                <a:cs typeface="Times New Roman" panose="02020603050405020304" pitchFamily="18" charset="0"/>
              </a:rPr>
              <a:t>яңалыкны кабул итәргә әзер, ягъни белем алуга карата уңай мотивациягә омтылыш күрсәтә</a:t>
            </a:r>
            <a:r>
              <a:rPr lang="tt-RU" sz="2600" dirty="0">
                <a:latin typeface="Times New Roman" panose="02020603050405020304" pitchFamily="18" charset="0"/>
                <a:cs typeface="Times New Roman" panose="02020603050405020304" pitchFamily="18" charset="0"/>
              </a:rPr>
              <a:t>;</a:t>
            </a:r>
            <a:endParaRPr lang="ru-RU" sz="2600" dirty="0" smtClean="0">
              <a:latin typeface="Times New Roman" panose="02020603050405020304" pitchFamily="18" charset="0"/>
              <a:cs typeface="Times New Roman" panose="02020603050405020304" pitchFamily="18" charset="0"/>
            </a:endParaRPr>
          </a:p>
          <a:p>
            <a:pPr marL="0" lvl="0" indent="363538" algn="just">
              <a:buClr>
                <a:schemeClr val="tx1"/>
              </a:buClr>
              <a:buFont typeface="Arial" panose="020B0604020202020204" pitchFamily="34" charset="0"/>
              <a:buChar char="•"/>
            </a:pPr>
            <a:r>
              <a:rPr lang="ru-RU" sz="2600" dirty="0" smtClean="0">
                <a:latin typeface="Times New Roman" panose="02020603050405020304" pitchFamily="18" charset="0"/>
                <a:cs typeface="Times New Roman" panose="02020603050405020304" pitchFamily="18" charset="0"/>
              </a:rPr>
              <a:t> әйләнә-тирә дөньяның матурлыгына, халык сәнгате һәм профессиональ сәнгать әсәрләренә эмоциональ бәя бирә;</a:t>
            </a:r>
          </a:p>
          <a:p>
            <a:pPr marL="0" lvl="0" indent="363538" algn="just">
              <a:buClr>
                <a:schemeClr val="tx1"/>
              </a:buClr>
              <a:buFont typeface="Arial" panose="020B0604020202020204" pitchFamily="34" charset="0"/>
              <a:buChar char="•"/>
            </a:pPr>
            <a:r>
              <a:rPr lang="ru-RU" sz="2600" dirty="0" smtClean="0">
                <a:latin typeface="Times New Roman" panose="02020603050405020304" pitchFamily="18" charset="0"/>
                <a:cs typeface="Times New Roman" panose="02020603050405020304" pitchFamily="18" charset="0"/>
              </a:rPr>
              <a:t>патриотик хисләр кичерә, үз иле, аның казанышлары белән горурлана, аның географик төрлелеге, күпмилләтлелеге, тарихи вакыйгалары хакында күзаллаулары бар</a:t>
            </a:r>
            <a:r>
              <a:rPr lang="ru-RU" sz="2600" dirty="0">
                <a:latin typeface="Times New Roman" panose="02020603050405020304" pitchFamily="18" charset="0"/>
                <a:cs typeface="Times New Roman" panose="02020603050405020304" pitchFamily="18" charset="0"/>
              </a:rPr>
              <a:t>;</a:t>
            </a:r>
            <a:endParaRPr lang="ru-RU" sz="26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Grp="1" noChangeAspect="1"/>
          </p:cNvPicPr>
          <p:nvPr>
            <p:ph type="pic" idx="1"/>
          </p:nvPr>
        </p:nvPicPr>
        <p:blipFill>
          <a:blip r:embed="rId2">
            <a:extLst>
              <a:ext uri="{28A0092B-C50C-407E-A947-70E740481C1C}">
                <a14:useLocalDpi xmlns:a14="http://schemas.microsoft.com/office/drawing/2010/main" val="0"/>
              </a:ext>
            </a:extLst>
          </a:blip>
          <a:srcRect t="8020" b="8020"/>
          <a:stretch>
            <a:fillRect/>
          </a:stretch>
        </p:blipFill>
        <p:spPr>
          <a:xfrm>
            <a:off x="1979712" y="188640"/>
            <a:ext cx="6984776" cy="4900060"/>
          </a:xfrm>
          <a:prstGeom prst="rect">
            <a:avLst/>
          </a:prstGeom>
          <a:ln>
            <a:noFill/>
          </a:ln>
          <a:effectLst>
            <a:softEdge rad="112500"/>
          </a:effectLst>
        </p:spPr>
      </p:pic>
      <p:sp>
        <p:nvSpPr>
          <p:cNvPr id="8" name="Заголовок 1"/>
          <p:cNvSpPr>
            <a:spLocks noGrp="1"/>
          </p:cNvSpPr>
          <p:nvPr>
            <p:ph type="title"/>
          </p:nvPr>
        </p:nvSpPr>
        <p:spPr>
          <a:xfrm>
            <a:off x="381000" y="5229200"/>
            <a:ext cx="5867400" cy="792088"/>
          </a:xfrm>
        </p:spPr>
        <p:txBody>
          <a:bodyPr>
            <a:normAutofit fontScale="90000"/>
          </a:bodyPr>
          <a:lstStyle/>
          <a:p>
            <a:pPr algn="ctr"/>
            <a:r>
              <a:rPr lang="ru-RU" dirty="0"/>
              <a:t> </a:t>
            </a:r>
            <a:r>
              <a:rPr lang="ru-RU" sz="3100" b="1" dirty="0">
                <a:latin typeface="Times New Roman" panose="02020603050405020304" pitchFamily="18" charset="0"/>
                <a:cs typeface="Times New Roman" panose="02020603050405020304" pitchFamily="18" charset="0"/>
              </a:rPr>
              <a:t>     </a:t>
            </a:r>
            <a:r>
              <a:rPr lang="ru-RU" sz="2700" b="1" dirty="0">
                <a:latin typeface="Times New Roman" panose="02020603050405020304" pitchFamily="18" charset="0"/>
                <a:cs typeface="Times New Roman" panose="02020603050405020304" pitchFamily="18" charset="0"/>
              </a:rPr>
              <a:t/>
            </a:r>
            <a:br>
              <a:rPr lang="ru-RU" sz="2700" b="1" dirty="0">
                <a:latin typeface="Times New Roman" panose="02020603050405020304" pitchFamily="18" charset="0"/>
                <a:cs typeface="Times New Roman" panose="02020603050405020304" pitchFamily="18" charset="0"/>
              </a:rPr>
            </a:br>
            <a:r>
              <a:rPr lang="en-US" sz="4000" b="1" dirty="0" smtClean="0">
                <a:latin typeface="Times New Roman" panose="02020603050405020304" pitchFamily="18" charset="0"/>
                <a:cs typeface="Times New Roman" panose="02020603050405020304" pitchFamily="18" charset="0"/>
              </a:rPr>
              <a:t>II</a:t>
            </a:r>
            <a:r>
              <a:rPr lang="en-US" sz="4000" b="1" dirty="0">
                <a:latin typeface="Times New Roman" panose="02020603050405020304" pitchFamily="18" charset="0"/>
                <a:cs typeface="Times New Roman" panose="02020603050405020304" pitchFamily="18" charset="0"/>
              </a:rPr>
              <a:t>. </a:t>
            </a:r>
            <a:r>
              <a:rPr lang="ru-RU" sz="4000" b="1" dirty="0">
                <a:latin typeface="Times New Roman" panose="02020603050405020304" pitchFamily="18" charset="0"/>
                <a:cs typeface="Times New Roman" panose="02020603050405020304" pitchFamily="18" charset="0"/>
              </a:rPr>
              <a:t>Эчтәлек бүлеге</a:t>
            </a:r>
            <a:r>
              <a:rPr lang="ru-RU" sz="2700" b="1" dirty="0">
                <a:latin typeface="Times New Roman" panose="02020603050405020304" pitchFamily="18" charset="0"/>
                <a:cs typeface="Times New Roman" panose="02020603050405020304" pitchFamily="18" charset="0"/>
              </a:rPr>
              <a:t/>
            </a:r>
            <a:br>
              <a:rPr lang="ru-RU" sz="2700" b="1" dirty="0">
                <a:latin typeface="Times New Roman" panose="02020603050405020304" pitchFamily="18" charset="0"/>
                <a:cs typeface="Times New Roman" panose="02020603050405020304" pitchFamily="18" charset="0"/>
              </a:rPr>
            </a:br>
            <a:endParaRPr lang="ru-RU" sz="27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93632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a:off x="159422" y="2527581"/>
            <a:ext cx="1547664" cy="1656184"/>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социаль-коммуникатив </a:t>
            </a:r>
            <a:r>
              <a:rPr lang="tt-RU" dirty="0">
                <a:latin typeface="Times New Roman" panose="02020603050405020304" pitchFamily="18" charset="0"/>
                <a:cs typeface="Times New Roman" panose="02020603050405020304" pitchFamily="18" charset="0"/>
              </a:rPr>
              <a:t>үсеш</a:t>
            </a:r>
            <a:endParaRPr lang="ru-RU" dirty="0">
              <a:latin typeface="Times New Roman" panose="02020603050405020304" pitchFamily="18" charset="0"/>
              <a:cs typeface="Times New Roman" panose="02020603050405020304" pitchFamily="18" charset="0"/>
            </a:endParaRPr>
          </a:p>
        </p:txBody>
      </p:sp>
      <p:sp>
        <p:nvSpPr>
          <p:cNvPr id="5" name="Овал 4"/>
          <p:cNvSpPr/>
          <p:nvPr/>
        </p:nvSpPr>
        <p:spPr>
          <a:xfrm>
            <a:off x="1452812" y="4725144"/>
            <a:ext cx="1696775" cy="1656184"/>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tt-RU" dirty="0">
                <a:latin typeface="Times New Roman" panose="02020603050405020304" pitchFamily="18" charset="0"/>
                <a:cs typeface="Times New Roman" panose="02020603050405020304" pitchFamily="18" charset="0"/>
              </a:rPr>
              <a:t>танып-белү үсеше</a:t>
            </a:r>
            <a:endParaRPr lang="ru-RU" dirty="0">
              <a:latin typeface="Times New Roman" panose="02020603050405020304" pitchFamily="18" charset="0"/>
              <a:cs typeface="Times New Roman" panose="02020603050405020304" pitchFamily="18" charset="0"/>
            </a:endParaRPr>
          </a:p>
        </p:txBody>
      </p:sp>
      <p:sp>
        <p:nvSpPr>
          <p:cNvPr id="6" name="Овал 5"/>
          <p:cNvSpPr/>
          <p:nvPr/>
        </p:nvSpPr>
        <p:spPr>
          <a:xfrm>
            <a:off x="3923928" y="4827118"/>
            <a:ext cx="1656184" cy="1593044"/>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tt-RU" dirty="0">
                <a:latin typeface="Times New Roman" panose="02020603050405020304" pitchFamily="18" charset="0"/>
                <a:cs typeface="Times New Roman" panose="02020603050405020304" pitchFamily="18" charset="0"/>
              </a:rPr>
              <a:t>сөйләм үсеше</a:t>
            </a:r>
            <a:endParaRPr lang="ru-RU" dirty="0">
              <a:latin typeface="Times New Roman" panose="02020603050405020304" pitchFamily="18" charset="0"/>
              <a:cs typeface="Times New Roman" panose="02020603050405020304" pitchFamily="18" charset="0"/>
            </a:endParaRPr>
          </a:p>
        </p:txBody>
      </p:sp>
      <p:sp>
        <p:nvSpPr>
          <p:cNvPr id="7" name="Овал 6"/>
          <p:cNvSpPr/>
          <p:nvPr/>
        </p:nvSpPr>
        <p:spPr>
          <a:xfrm>
            <a:off x="6660232" y="4744842"/>
            <a:ext cx="1584178" cy="1512168"/>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tt-RU" dirty="0">
                <a:latin typeface="Times New Roman" panose="02020603050405020304" pitchFamily="18" charset="0"/>
                <a:cs typeface="Times New Roman" panose="02020603050405020304" pitchFamily="18" charset="0"/>
              </a:rPr>
              <a:t>нәфис-нәфасати үсеш</a:t>
            </a:r>
            <a:endParaRPr lang="ru-RU" dirty="0">
              <a:latin typeface="Times New Roman" panose="02020603050405020304" pitchFamily="18" charset="0"/>
              <a:cs typeface="Times New Roman" panose="02020603050405020304" pitchFamily="18" charset="0"/>
            </a:endParaRPr>
          </a:p>
        </p:txBody>
      </p:sp>
      <p:sp>
        <p:nvSpPr>
          <p:cNvPr id="8" name="Овал 7"/>
          <p:cNvSpPr/>
          <p:nvPr/>
        </p:nvSpPr>
        <p:spPr>
          <a:xfrm>
            <a:off x="7204881" y="2407386"/>
            <a:ext cx="1440160" cy="1512168"/>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физи</a:t>
            </a:r>
            <a:r>
              <a:rPr lang="tt-RU" dirty="0">
                <a:latin typeface="Times New Roman" panose="02020603050405020304" pitchFamily="18" charset="0"/>
                <a:cs typeface="Times New Roman" panose="02020603050405020304" pitchFamily="18" charset="0"/>
              </a:rPr>
              <a:t>к </a:t>
            </a:r>
            <a:r>
              <a:rPr lang="tt-RU" dirty="0" smtClean="0">
                <a:latin typeface="Times New Roman" panose="02020603050405020304" pitchFamily="18" charset="0"/>
                <a:cs typeface="Times New Roman" panose="02020603050405020304" pitchFamily="18" charset="0"/>
              </a:rPr>
              <a:t>үсеш</a:t>
            </a:r>
            <a:endParaRPr lang="ru-RU" dirty="0">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a:xfrm>
            <a:off x="2627784" y="1124744"/>
            <a:ext cx="3857015" cy="158417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t-RU" sz="1600" dirty="0">
                <a:latin typeface="Times New Roman" panose="02020603050405020304" pitchFamily="18" charset="0"/>
                <a:cs typeface="Times New Roman" panose="02020603050405020304" pitchFamily="18" charset="0"/>
              </a:rPr>
              <a:t>Программа эчтәлеге шәхеснең үсешен, төрле эшчәнлек өлкәләрендә балаларның мотивацияләре һәм сәләтләрен үстерүне тәэмин итә. Түбәндәге белем бирү өлкәләрен үз эченә ала</a:t>
            </a:r>
            <a:r>
              <a:rPr lang="ru-RU" sz="1600" dirty="0">
                <a:latin typeface="Times New Roman" panose="02020603050405020304" pitchFamily="18" charset="0"/>
                <a:cs typeface="Times New Roman" panose="02020603050405020304" pitchFamily="18" charset="0"/>
              </a:rPr>
              <a:t>:</a:t>
            </a:r>
          </a:p>
        </p:txBody>
      </p:sp>
      <p:cxnSp>
        <p:nvCxnSpPr>
          <p:cNvPr id="11" name="Прямая со стрелкой 10"/>
          <p:cNvCxnSpPr>
            <a:endCxn id="4" idx="6"/>
          </p:cNvCxnSpPr>
          <p:nvPr/>
        </p:nvCxnSpPr>
        <p:spPr>
          <a:xfrm flipH="1">
            <a:off x="1707086" y="2446572"/>
            <a:ext cx="923785" cy="90910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3" name="Прямая со стрелкой 12"/>
          <p:cNvCxnSpPr/>
          <p:nvPr/>
        </p:nvCxnSpPr>
        <p:spPr>
          <a:xfrm flipH="1">
            <a:off x="2483768" y="2708920"/>
            <a:ext cx="1008112" cy="201622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5" name="Прямая со стрелкой 14"/>
          <p:cNvCxnSpPr>
            <a:endCxn id="6" idx="0"/>
          </p:cNvCxnSpPr>
          <p:nvPr/>
        </p:nvCxnSpPr>
        <p:spPr>
          <a:xfrm>
            <a:off x="4752020" y="2728618"/>
            <a:ext cx="0" cy="20985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Прямая со стрелкой 16"/>
          <p:cNvCxnSpPr/>
          <p:nvPr/>
        </p:nvCxnSpPr>
        <p:spPr>
          <a:xfrm>
            <a:off x="5868143" y="2728618"/>
            <a:ext cx="1336737" cy="201622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Прямая со стрелкой 18"/>
          <p:cNvCxnSpPr>
            <a:stCxn id="9" idx="3"/>
          </p:cNvCxnSpPr>
          <p:nvPr/>
        </p:nvCxnSpPr>
        <p:spPr>
          <a:xfrm>
            <a:off x="6484799" y="1916832"/>
            <a:ext cx="767469" cy="88659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446902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260648"/>
            <a:ext cx="8686800" cy="792088"/>
          </a:xfrm>
        </p:spPr>
        <p:txBody>
          <a:bodyPr>
            <a:normAutofit/>
          </a:bodyPr>
          <a:lstStyle/>
          <a:p>
            <a:pPr algn="ctr"/>
            <a:r>
              <a:rPr lang="ru-RU" sz="3200" b="1" dirty="0">
                <a:latin typeface="Times New Roman" panose="02020603050405020304" pitchFamily="18" charset="0"/>
                <a:cs typeface="Times New Roman" panose="02020603050405020304" pitchFamily="18" charset="0"/>
              </a:rPr>
              <a:t>Социаль-коммуникатив үсеш</a:t>
            </a:r>
          </a:p>
        </p:txBody>
      </p:sp>
      <p:graphicFrame>
        <p:nvGraphicFramePr>
          <p:cNvPr id="7" name="Таблица 6"/>
          <p:cNvGraphicFramePr>
            <a:graphicFrameLocks noGrp="1"/>
          </p:cNvGraphicFramePr>
          <p:nvPr>
            <p:extLst>
              <p:ext uri="{D42A27DB-BD31-4B8C-83A1-F6EECF244321}">
                <p14:modId xmlns:p14="http://schemas.microsoft.com/office/powerpoint/2010/main" val="1586748528"/>
              </p:ext>
            </p:extLst>
          </p:nvPr>
        </p:nvGraphicFramePr>
        <p:xfrm>
          <a:off x="107504" y="1196751"/>
          <a:ext cx="8928992" cy="5544617"/>
        </p:xfrm>
        <a:graphic>
          <a:graphicData uri="http://schemas.openxmlformats.org/drawingml/2006/table">
            <a:tbl>
              <a:tblPr firstRow="1" firstCol="1" bandRow="1">
                <a:tableStyleId>{BDBED569-4797-4DF1-A0F4-6AAB3CD982D8}</a:tableStyleId>
              </a:tblPr>
              <a:tblGrid>
                <a:gridCol w="2088232"/>
                <a:gridCol w="6840760"/>
              </a:tblGrid>
              <a:tr h="1740647">
                <a:tc>
                  <a:txBody>
                    <a:bodyPr/>
                    <a:lstStyle/>
                    <a:p>
                      <a:pPr algn="just">
                        <a:lnSpc>
                          <a:spcPct val="115000"/>
                        </a:lnSpc>
                        <a:spcAft>
                          <a:spcPts val="0"/>
                        </a:spcAft>
                      </a:pPr>
                      <a:r>
                        <a:rPr lang="ru-RU" sz="1100" dirty="0">
                          <a:effectLst/>
                          <a:latin typeface="Times New Roman" panose="02020603050405020304" pitchFamily="18" charset="0"/>
                          <a:cs typeface="Times New Roman" panose="02020603050405020304" pitchFamily="18" charset="0"/>
                        </a:rPr>
                        <a:t>Белем би</a:t>
                      </a:r>
                      <a:r>
                        <a:rPr lang="tt-RU" sz="1100" dirty="0">
                          <a:effectLst/>
                          <a:latin typeface="Times New Roman" panose="02020603050405020304" pitchFamily="18" charset="0"/>
                          <a:cs typeface="Times New Roman" panose="02020603050405020304" pitchFamily="18" charset="0"/>
                        </a:rPr>
                        <a:t>рү эшчәнлеге җәмгыяттә кабул ителгән нормалар һәм </a:t>
                      </a:r>
                      <a:r>
                        <a:rPr lang="tt-RU" sz="1100" dirty="0" smtClean="0">
                          <a:effectLst/>
                          <a:latin typeface="Times New Roman" panose="02020603050405020304" pitchFamily="18" charset="0"/>
                          <a:cs typeface="Times New Roman" panose="02020603050405020304" pitchFamily="18" charset="0"/>
                        </a:rPr>
                        <a:t>кыйммәтләрне  </a:t>
                      </a:r>
                      <a:r>
                        <a:rPr lang="tt-RU" sz="1100" dirty="0">
                          <a:effectLst/>
                          <a:latin typeface="Times New Roman" panose="02020603050405020304" pitchFamily="18" charset="0"/>
                          <a:cs typeface="Times New Roman" panose="02020603050405020304" pitchFamily="18" charset="0"/>
                        </a:rPr>
                        <a:t>үзләштерүгә юнәлгән </a:t>
                      </a:r>
                      <a:endParaRPr lang="ru-RU" sz="1100" dirty="0">
                        <a:effectLst/>
                        <a:latin typeface="Times New Roman" panose="02020603050405020304" pitchFamily="18" charset="0"/>
                        <a:ea typeface="Calibri"/>
                        <a:cs typeface="Times New Roman" panose="02020603050405020304" pitchFamily="18" charset="0"/>
                      </a:endParaRPr>
                    </a:p>
                  </a:txBody>
                  <a:tcPr marL="19944" marR="19944" marT="0" marB="0"/>
                </a:tc>
                <a:tc>
                  <a:txBody>
                    <a:bodyPr/>
                    <a:lstStyle/>
                    <a:p>
                      <a:pPr algn="l">
                        <a:lnSpc>
                          <a:spcPct val="115000"/>
                        </a:lnSpc>
                        <a:spcAft>
                          <a:spcPts val="0"/>
                        </a:spcAft>
                      </a:pPr>
                      <a:r>
                        <a:rPr lang="tt-RU" sz="1050" b="0" dirty="0">
                          <a:effectLst/>
                          <a:latin typeface="Times New Roman" panose="02020603050405020304" pitchFamily="18" charset="0"/>
                          <a:cs typeface="Times New Roman" panose="02020603050405020304" pitchFamily="18" charset="0"/>
                        </a:rPr>
                        <a:t>-т</a:t>
                      </a:r>
                      <a:r>
                        <a:rPr lang="ru-RU" sz="1050" b="0" dirty="0">
                          <a:effectLst/>
                          <a:latin typeface="Times New Roman" panose="02020603050405020304" pitchFamily="18" charset="0"/>
                          <a:cs typeface="Times New Roman" panose="02020603050405020304" pitchFamily="18" charset="0"/>
                        </a:rPr>
                        <a:t>ирә-юньдәгеләргә          карата     кызыксыну        һәм    дусларча  мөнәсәбәт тәрбияләү</a:t>
                      </a:r>
                      <a:r>
                        <a:rPr lang="tt-RU" sz="1050" b="0" dirty="0">
                          <a:effectLst/>
                          <a:latin typeface="Times New Roman" panose="02020603050405020304" pitchFamily="18" charset="0"/>
                          <a:cs typeface="Times New Roman" panose="02020603050405020304" pitchFamily="18" charset="0"/>
                        </a:rPr>
                        <a:t>, т</a:t>
                      </a:r>
                      <a:r>
                        <a:rPr lang="ru-RU" sz="1050" b="0" dirty="0">
                          <a:effectLst/>
                          <a:latin typeface="Times New Roman" panose="02020603050405020304" pitchFamily="18" charset="0"/>
                          <a:cs typeface="Times New Roman" panose="02020603050405020304" pitchFamily="18" charset="0"/>
                        </a:rPr>
                        <a:t>уган телдә ышанычлы аралашу шартлары тудыру</a:t>
                      </a:r>
                      <a:r>
                        <a:rPr lang="tt-RU" sz="1050" b="0" dirty="0">
                          <a:effectLst/>
                          <a:latin typeface="Times New Roman" panose="02020603050405020304" pitchFamily="18" charset="0"/>
                          <a:cs typeface="Times New Roman" panose="02020603050405020304" pitchFamily="18" charset="0"/>
                        </a:rPr>
                        <a:t>;</a:t>
                      </a:r>
                      <a:endParaRPr lang="ru-RU" sz="1050" b="0"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ru-RU" sz="1050" b="0" dirty="0" smtClean="0">
                          <a:effectLst/>
                          <a:latin typeface="Times New Roman" panose="02020603050405020304" pitchFamily="18" charset="0"/>
                          <a:cs typeface="Times New Roman" panose="02020603050405020304" pitchFamily="18" charset="0"/>
                        </a:rPr>
                        <a:t> </a:t>
                      </a:r>
                      <a:r>
                        <a:rPr lang="tt-RU" sz="1050" b="0" dirty="0">
                          <a:effectLst/>
                          <a:latin typeface="Times New Roman" panose="02020603050405020304" pitchFamily="18" charset="0"/>
                          <a:cs typeface="Times New Roman" panose="02020603050405020304" pitchFamily="18" charset="0"/>
                        </a:rPr>
                        <a:t>-к</a:t>
                      </a:r>
                      <a:r>
                        <a:rPr lang="ru-RU" sz="1050" b="0" dirty="0">
                          <a:effectLst/>
                          <a:latin typeface="Times New Roman" panose="02020603050405020304" pitchFamily="18" charset="0"/>
                          <a:cs typeface="Times New Roman" panose="02020603050405020304" pitchFamily="18" charset="0"/>
                        </a:rPr>
                        <a:t>ультуралы  аралашу  күнекмәләре  </a:t>
                      </a:r>
                      <a:r>
                        <a:rPr lang="ru-RU" sz="1050" b="0" dirty="0" smtClean="0">
                          <a:effectLst/>
                          <a:latin typeface="Times New Roman" panose="02020603050405020304" pitchFamily="18" charset="0"/>
                          <a:cs typeface="Times New Roman" panose="02020603050405020304" pitchFamily="18" charset="0"/>
                        </a:rPr>
                        <a:t>булдыру</a:t>
                      </a:r>
                      <a:r>
                        <a:rPr lang="tt-RU" sz="1050" b="0" dirty="0" smtClean="0">
                          <a:effectLst/>
                          <a:latin typeface="Times New Roman" panose="02020603050405020304" pitchFamily="18" charset="0"/>
                          <a:cs typeface="Times New Roman" panose="02020603050405020304" pitchFamily="18" charset="0"/>
                        </a:rPr>
                        <a:t>;</a:t>
                      </a:r>
                      <a:r>
                        <a:rPr lang="ru-RU" sz="1050" b="0" dirty="0" smtClean="0">
                          <a:effectLst/>
                          <a:latin typeface="Times New Roman" panose="02020603050405020304" pitchFamily="18" charset="0"/>
                          <a:cs typeface="Times New Roman" panose="02020603050405020304" pitchFamily="18" charset="0"/>
                        </a:rPr>
                        <a:t> </a:t>
                      </a:r>
                      <a:endParaRPr lang="ru-RU" sz="1050" b="0"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ru-RU" sz="1050" b="0" dirty="0" smtClean="0">
                          <a:effectLst/>
                          <a:latin typeface="Times New Roman" panose="02020603050405020304" pitchFamily="18" charset="0"/>
                          <a:cs typeface="Times New Roman" panose="02020603050405020304" pitchFamily="18" charset="0"/>
                        </a:rPr>
                        <a:t>- </a:t>
                      </a:r>
                      <a:r>
                        <a:rPr lang="tt-RU" sz="1050" b="0" dirty="0">
                          <a:effectLst/>
                          <a:latin typeface="Times New Roman" panose="02020603050405020304" pitchFamily="18" charset="0"/>
                          <a:cs typeface="Times New Roman" panose="02020603050405020304" pitchFamily="18" charset="0"/>
                        </a:rPr>
                        <a:t>Туган ягың, шәһәрең,республикаң турында күзаллауларын киңәйтү; </a:t>
                      </a:r>
                      <a:endParaRPr lang="ru-RU" sz="1050" b="0"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ru-RU" sz="1050" b="0" dirty="0" smtClean="0">
                          <a:effectLst/>
                          <a:latin typeface="Times New Roman" panose="02020603050405020304" pitchFamily="18" charset="0"/>
                          <a:cs typeface="Times New Roman" panose="02020603050405020304" pitchFamily="18" charset="0"/>
                        </a:rPr>
                        <a:t>- </a:t>
                      </a:r>
                      <a:r>
                        <a:rPr lang="tt-RU" sz="1050" b="0" dirty="0">
                          <a:effectLst/>
                          <a:latin typeface="Times New Roman" panose="02020603050405020304" pitchFamily="18" charset="0"/>
                          <a:cs typeface="Times New Roman" panose="02020603050405020304" pitchFamily="18" charset="0"/>
                        </a:rPr>
                        <a:t>конфликтлы ситуацияләрне конструктив рәвештә </a:t>
                      </a:r>
                      <a:r>
                        <a:rPr lang="tt-RU" sz="1050" b="0" dirty="0" smtClean="0">
                          <a:effectLst/>
                          <a:latin typeface="Times New Roman" panose="02020603050405020304" pitchFamily="18" charset="0"/>
                          <a:cs typeface="Times New Roman" panose="02020603050405020304" pitchFamily="18" charset="0"/>
                        </a:rPr>
                        <a:t>чишү; </a:t>
                      </a:r>
                      <a:endParaRPr lang="ru-RU" sz="1050" b="0"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ru-RU" sz="1050" b="0" dirty="0">
                          <a:effectLst/>
                          <a:latin typeface="Times New Roman" panose="02020603050405020304" pitchFamily="18" charset="0"/>
                          <a:cs typeface="Times New Roman" panose="02020603050405020304" pitchFamily="18" charset="0"/>
                        </a:rPr>
                        <a:t>- </a:t>
                      </a:r>
                      <a:r>
                        <a:rPr lang="tt-RU" sz="1050" b="0" dirty="0">
                          <a:effectLst/>
                          <a:latin typeface="Times New Roman" panose="02020603050405020304" pitchFamily="18" charset="0"/>
                          <a:cs typeface="Times New Roman" panose="02020603050405020304" pitchFamily="18" charset="0"/>
                        </a:rPr>
                        <a:t>уен кагыйдәләрен төгәл үтәүне ныгыту; </a:t>
                      </a:r>
                      <a:endParaRPr lang="ru-RU" sz="1050" b="0"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ru-RU" sz="1050" b="0" dirty="0">
                          <a:effectLst/>
                          <a:latin typeface="Times New Roman" panose="02020603050405020304" pitchFamily="18" charset="0"/>
                          <a:cs typeface="Times New Roman" panose="02020603050405020304" pitchFamily="18" charset="0"/>
                        </a:rPr>
                        <a:t>- </a:t>
                      </a:r>
                      <a:r>
                        <a:rPr lang="tt-RU" sz="1050" b="0" dirty="0">
                          <a:effectLst/>
                          <a:latin typeface="Times New Roman" panose="02020603050405020304" pitchFamily="18" charset="0"/>
                          <a:cs typeface="Times New Roman" panose="02020603050405020304" pitchFamily="18" charset="0"/>
                        </a:rPr>
                        <a:t>сюжетлы-рольле уеннарда катнашырга этәргеч ясау, персонажлар арасындагы мөнәсәбәтләрне аңлату, һәр профессия вәкиленең нәрсә эшләве белән таныштыру. </a:t>
                      </a:r>
                      <a:endParaRPr lang="ru-RU" sz="1050" b="0" dirty="0">
                        <a:effectLst/>
                        <a:latin typeface="Times New Roman" panose="02020603050405020304" pitchFamily="18" charset="0"/>
                        <a:ea typeface="Calibri"/>
                        <a:cs typeface="Times New Roman" panose="02020603050405020304" pitchFamily="18" charset="0"/>
                      </a:endParaRPr>
                    </a:p>
                  </a:txBody>
                  <a:tcPr marL="19944" marR="19944" marT="0" marB="0"/>
                </a:tc>
              </a:tr>
              <a:tr h="1532298">
                <a:tc>
                  <a:txBody>
                    <a:bodyPr/>
                    <a:lstStyle/>
                    <a:p>
                      <a:pPr algn="just">
                        <a:lnSpc>
                          <a:spcPct val="115000"/>
                        </a:lnSpc>
                        <a:spcAft>
                          <a:spcPts val="0"/>
                        </a:spcAft>
                      </a:pPr>
                      <a:r>
                        <a:rPr lang="tt-RU" sz="1050" dirty="0">
                          <a:effectLst/>
                          <a:latin typeface="Times New Roman" panose="02020603050405020304" pitchFamily="18" charset="0"/>
                          <a:cs typeface="Times New Roman" panose="02020603050405020304" pitchFamily="18" charset="0"/>
                        </a:rPr>
                        <a:t>Баланың яшьтәшләре һәм өлкәннәр белән аралашуын </a:t>
                      </a:r>
                      <a:r>
                        <a:rPr lang="tt-RU" sz="1050" dirty="0" smtClean="0">
                          <a:effectLst/>
                          <a:latin typeface="Times New Roman" panose="02020603050405020304" pitchFamily="18" charset="0"/>
                          <a:cs typeface="Times New Roman" panose="02020603050405020304" pitchFamily="18" charset="0"/>
                        </a:rPr>
                        <a:t>үстерү</a:t>
                      </a:r>
                      <a:endParaRPr lang="ru-RU" sz="1050" dirty="0">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ru-RU" sz="1050" dirty="0">
                          <a:effectLst/>
                          <a:latin typeface="Times New Roman" panose="02020603050405020304" pitchFamily="18" charset="0"/>
                          <a:cs typeface="Times New Roman" panose="02020603050405020304" pitchFamily="18" charset="0"/>
                        </a:rPr>
                        <a:t> </a:t>
                      </a:r>
                      <a:endParaRPr lang="ru-RU" sz="1050" dirty="0">
                        <a:effectLst/>
                        <a:latin typeface="Times New Roman" panose="02020603050405020304" pitchFamily="18" charset="0"/>
                        <a:ea typeface="Calibri"/>
                        <a:cs typeface="Times New Roman" panose="02020603050405020304" pitchFamily="18" charset="0"/>
                      </a:endParaRPr>
                    </a:p>
                  </a:txBody>
                  <a:tcPr marL="19944" marR="19944" marT="0" marB="0"/>
                </a:tc>
                <a:tc>
                  <a:txBody>
                    <a:bodyPr/>
                    <a:lstStyle/>
                    <a:p>
                      <a:pPr algn="just">
                        <a:lnSpc>
                          <a:spcPct val="115000"/>
                        </a:lnSpc>
                        <a:spcAft>
                          <a:spcPts val="0"/>
                        </a:spcAft>
                      </a:pPr>
                      <a:r>
                        <a:rPr lang="ru-RU" sz="1050" dirty="0">
                          <a:effectLst/>
                          <a:latin typeface="Times New Roman" panose="02020603050405020304" pitchFamily="18" charset="0"/>
                          <a:cs typeface="Times New Roman" panose="02020603050405020304" pitchFamily="18" charset="0"/>
                        </a:rPr>
                        <a:t>- </a:t>
                      </a:r>
                      <a:r>
                        <a:rPr lang="tt-RU" sz="1050" dirty="0">
                          <a:effectLst/>
                          <a:latin typeface="Times New Roman" panose="02020603050405020304" pitchFamily="18" charset="0"/>
                          <a:cs typeface="Times New Roman" panose="02020603050405020304" pitchFamily="18" charset="0"/>
                        </a:rPr>
                        <a:t>балалар белән аларның эмоциональ халәтләрен яхшырту буенча эш алып бару; </a:t>
                      </a:r>
                      <a:endParaRPr lang="ru-RU" sz="1050" dirty="0">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tt-RU" sz="1050" dirty="0">
                          <a:effectLst/>
                          <a:latin typeface="Times New Roman" panose="02020603050405020304" pitchFamily="18" charset="0"/>
                          <a:cs typeface="Times New Roman" panose="02020603050405020304" pitchFamily="18" charset="0"/>
                        </a:rPr>
                        <a:t>- яхшы атмосфера, ышанычлылык, эмоционль комфорт,  үзара җылылык булдыру; </a:t>
                      </a:r>
                      <a:endParaRPr lang="ru-RU" sz="1050" dirty="0">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tt-RU" sz="1050" dirty="0" smtClean="0">
                          <a:effectLst/>
                          <a:latin typeface="Times New Roman" panose="02020603050405020304" pitchFamily="18" charset="0"/>
                          <a:cs typeface="Times New Roman" panose="02020603050405020304" pitchFamily="18" charset="0"/>
                        </a:rPr>
                        <a:t>- балалар </a:t>
                      </a:r>
                      <a:r>
                        <a:rPr lang="tt-RU" sz="1050" dirty="0">
                          <a:effectLst/>
                          <a:latin typeface="Times New Roman" panose="02020603050405020304" pitchFamily="18" charset="0"/>
                          <a:cs typeface="Times New Roman" panose="02020603050405020304" pitchFamily="18" charset="0"/>
                        </a:rPr>
                        <a:t>белән ышанычлы мөнәсәбәтләр формалаштырырга тырышу, баланың мөмкинлекләрен исәпкә алу, </a:t>
                      </a:r>
                      <a:r>
                        <a:rPr lang="tt-RU" sz="1050" dirty="0" smtClean="0">
                          <a:effectLst/>
                          <a:latin typeface="Times New Roman" panose="02020603050405020304" pitchFamily="18" charset="0"/>
                          <a:cs typeface="Times New Roman" panose="02020603050405020304" pitchFamily="18" charset="0"/>
                        </a:rPr>
                        <a:t>авыр </a:t>
                      </a:r>
                      <a:r>
                        <a:rPr lang="tt-RU" sz="1050" dirty="0">
                          <a:effectLst/>
                          <a:latin typeface="Times New Roman" panose="02020603050405020304" pitchFamily="18" charset="0"/>
                          <a:cs typeface="Times New Roman" panose="02020603050405020304" pitchFamily="18" charset="0"/>
                        </a:rPr>
                        <a:t>очракларда ярдәм кулы сузу, аңлашылмаган биремнәр бирмәү, баланың иреген </a:t>
                      </a:r>
                      <a:r>
                        <a:rPr lang="tt-RU" sz="1050" dirty="0" smtClean="0">
                          <a:effectLst/>
                          <a:latin typeface="Times New Roman" panose="02020603050405020304" pitchFamily="18" charset="0"/>
                          <a:cs typeface="Times New Roman" panose="02020603050405020304" pitchFamily="18" charset="0"/>
                        </a:rPr>
                        <a:t>кысмау;</a:t>
                      </a:r>
                      <a:endParaRPr lang="ru-RU" sz="1050" dirty="0">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tt-RU" sz="1050" dirty="0">
                          <a:effectLst/>
                          <a:latin typeface="Times New Roman" panose="02020603050405020304" pitchFamily="18" charset="0"/>
                          <a:cs typeface="Times New Roman" panose="02020603050405020304" pitchFamily="18" charset="0"/>
                        </a:rPr>
                        <a:t>- төркемнең үз йола-гадәтләрен булдыру; </a:t>
                      </a:r>
                      <a:endParaRPr lang="ru-RU" sz="1050" dirty="0">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tt-RU" sz="1050" dirty="0">
                          <a:effectLst/>
                          <a:latin typeface="Times New Roman" panose="02020603050405020304" pitchFamily="18" charset="0"/>
                          <a:cs typeface="Times New Roman" panose="02020603050405020304" pitchFamily="18" charset="0"/>
                        </a:rPr>
                        <a:t>- кече һәм олы яшьтәге балалар һәм өлкәннәр белән аралашу өчен шартлар булдыру; </a:t>
                      </a:r>
                      <a:endParaRPr lang="ru-RU" sz="1050" dirty="0">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ru-RU" sz="1050" dirty="0">
                          <a:effectLst/>
                          <a:latin typeface="Times New Roman" panose="02020603050405020304" pitchFamily="18" charset="0"/>
                          <a:cs typeface="Times New Roman" panose="02020603050405020304" pitchFamily="18" charset="0"/>
                        </a:rPr>
                        <a:t>- </a:t>
                      </a:r>
                      <a:r>
                        <a:rPr lang="tt-RU" sz="1050" dirty="0">
                          <a:effectLst/>
                          <a:latin typeface="Times New Roman" panose="02020603050405020304" pitchFamily="18" charset="0"/>
                          <a:cs typeface="Times New Roman" panose="02020603050405020304" pitchFamily="18" charset="0"/>
                        </a:rPr>
                        <a:t>яшьтәшләр арасында социаль-кыйммәти, үзара җылы мөнәсәбәтләр формалаштыру; </a:t>
                      </a:r>
                      <a:endParaRPr lang="ru-RU" sz="1050" dirty="0">
                        <a:effectLst/>
                        <a:latin typeface="Times New Roman" panose="02020603050405020304" pitchFamily="18" charset="0"/>
                        <a:cs typeface="Times New Roman" panose="02020603050405020304" pitchFamily="18" charset="0"/>
                      </a:endParaRPr>
                    </a:p>
                  </a:txBody>
                  <a:tcPr marL="19944" marR="19944" marT="0" marB="0"/>
                </a:tc>
              </a:tr>
              <a:tr h="371332">
                <a:tc>
                  <a:txBody>
                    <a:bodyPr/>
                    <a:lstStyle/>
                    <a:p>
                      <a:pPr algn="just">
                        <a:lnSpc>
                          <a:spcPct val="115000"/>
                        </a:lnSpc>
                        <a:spcAft>
                          <a:spcPts val="0"/>
                        </a:spcAft>
                      </a:pPr>
                      <a:r>
                        <a:rPr lang="tt-RU" sz="1050" dirty="0">
                          <a:effectLst/>
                          <a:latin typeface="Times New Roman" panose="02020603050405020304" pitchFamily="18" charset="0"/>
                          <a:cs typeface="Times New Roman" panose="02020603050405020304" pitchFamily="18" charset="0"/>
                        </a:rPr>
                        <a:t>Мөстәкыйльлек, максатчанлык, үзрегуляция </a:t>
                      </a:r>
                      <a:r>
                        <a:rPr lang="tt-RU" sz="1050" dirty="0" smtClean="0">
                          <a:effectLst/>
                          <a:latin typeface="Times New Roman" panose="02020603050405020304" pitchFamily="18" charset="0"/>
                          <a:cs typeface="Times New Roman" panose="02020603050405020304" pitchFamily="18" charset="0"/>
                        </a:rPr>
                        <a:t>үсеше</a:t>
                      </a:r>
                      <a:endParaRPr lang="ru-RU" sz="1050" dirty="0">
                        <a:effectLst/>
                        <a:latin typeface="Times New Roman" panose="02020603050405020304" pitchFamily="18" charset="0"/>
                        <a:ea typeface="Calibri"/>
                        <a:cs typeface="Times New Roman" panose="02020603050405020304" pitchFamily="18" charset="0"/>
                      </a:endParaRPr>
                    </a:p>
                  </a:txBody>
                  <a:tcPr marL="19944" marR="19944" marT="0" marB="0"/>
                </a:tc>
                <a:tc>
                  <a:txBody>
                    <a:bodyPr/>
                    <a:lstStyle/>
                    <a:p>
                      <a:pPr algn="just">
                        <a:lnSpc>
                          <a:spcPct val="115000"/>
                        </a:lnSpc>
                        <a:spcAft>
                          <a:spcPts val="0"/>
                        </a:spcAft>
                      </a:pPr>
                      <a:r>
                        <a:rPr lang="ru-RU" sz="1050" dirty="0">
                          <a:effectLst/>
                          <a:latin typeface="Times New Roman" panose="02020603050405020304" pitchFamily="18" charset="0"/>
                          <a:cs typeface="Times New Roman" panose="02020603050405020304" pitchFamily="18" charset="0"/>
                        </a:rPr>
                        <a:t>- </a:t>
                      </a:r>
                      <a:r>
                        <a:rPr lang="tt-RU" sz="1050" dirty="0">
                          <a:effectLst/>
                          <a:latin typeface="Times New Roman" panose="02020603050405020304" pitchFamily="18" charset="0"/>
                          <a:cs typeface="Times New Roman" panose="02020603050405020304" pitchFamily="18" charset="0"/>
                        </a:rPr>
                        <a:t>ял моментларында мөстәкыйльлекне камилләштерү; </a:t>
                      </a:r>
                      <a:endParaRPr lang="ru-RU" sz="1050" dirty="0">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tt-RU" sz="1050" dirty="0">
                          <a:effectLst/>
                          <a:latin typeface="Times New Roman" panose="02020603050405020304" pitchFamily="18" charset="0"/>
                          <a:cs typeface="Times New Roman" panose="02020603050405020304" pitchFamily="18" charset="0"/>
                        </a:rPr>
                        <a:t>- төрле мөнәсәбәтләрдә, ситуацияләрдә дөрес карар кабул итә белү. </a:t>
                      </a:r>
                      <a:endParaRPr lang="ru-RU" sz="1050" dirty="0">
                        <a:effectLst/>
                        <a:latin typeface="Times New Roman" panose="02020603050405020304" pitchFamily="18" charset="0"/>
                        <a:ea typeface="Calibri"/>
                        <a:cs typeface="Times New Roman" panose="02020603050405020304" pitchFamily="18" charset="0"/>
                      </a:endParaRPr>
                    </a:p>
                  </a:txBody>
                  <a:tcPr marL="19944" marR="19944" marT="0" marB="0"/>
                </a:tc>
              </a:tr>
              <a:tr h="1163549">
                <a:tc>
                  <a:txBody>
                    <a:bodyPr/>
                    <a:lstStyle/>
                    <a:p>
                      <a:pPr algn="just">
                        <a:lnSpc>
                          <a:spcPct val="115000"/>
                        </a:lnSpc>
                        <a:spcAft>
                          <a:spcPts val="0"/>
                        </a:spcAft>
                      </a:pPr>
                      <a:r>
                        <a:rPr lang="tt-RU" sz="1050" dirty="0">
                          <a:effectLst/>
                          <a:latin typeface="Times New Roman" panose="02020603050405020304" pitchFamily="18" charset="0"/>
                          <a:cs typeface="Times New Roman" panose="02020603050405020304" pitchFamily="18" charset="0"/>
                        </a:rPr>
                        <a:t>Көнкүрештә, табигатьтә куркынычсызлык нигезләрен </a:t>
                      </a:r>
                      <a:r>
                        <a:rPr lang="tt-RU" sz="1050" dirty="0" smtClean="0">
                          <a:effectLst/>
                          <a:latin typeface="Times New Roman" panose="02020603050405020304" pitchFamily="18" charset="0"/>
                          <a:cs typeface="Times New Roman" panose="02020603050405020304" pitchFamily="18" charset="0"/>
                        </a:rPr>
                        <a:t>формалаштыру </a:t>
                      </a:r>
                      <a:endParaRPr lang="ru-RU" sz="1050" dirty="0">
                        <a:effectLst/>
                        <a:latin typeface="Times New Roman" panose="02020603050405020304" pitchFamily="18" charset="0"/>
                        <a:ea typeface="Calibri"/>
                        <a:cs typeface="Times New Roman" panose="02020603050405020304" pitchFamily="18" charset="0"/>
                      </a:endParaRPr>
                    </a:p>
                  </a:txBody>
                  <a:tcPr marL="19944" marR="19944" marT="0" marB="0"/>
                </a:tc>
                <a:tc>
                  <a:txBody>
                    <a:bodyPr/>
                    <a:lstStyle/>
                    <a:p>
                      <a:pPr algn="just">
                        <a:lnSpc>
                          <a:spcPct val="115000"/>
                        </a:lnSpc>
                        <a:spcAft>
                          <a:spcPts val="0"/>
                        </a:spcAft>
                      </a:pPr>
                      <a:r>
                        <a:rPr lang="ru-RU" sz="1050" dirty="0">
                          <a:effectLst/>
                          <a:latin typeface="Times New Roman" panose="02020603050405020304" pitchFamily="18" charset="0"/>
                          <a:cs typeface="Times New Roman" panose="02020603050405020304" pitchFamily="18" charset="0"/>
                        </a:rPr>
                        <a:t>- куркынычсызлык нигезләре</a:t>
                      </a:r>
                      <a:r>
                        <a:rPr lang="tt-RU" sz="1050" dirty="0">
                          <a:effectLst/>
                          <a:latin typeface="Times New Roman" panose="02020603050405020304" pitchFamily="18" charset="0"/>
                          <a:cs typeface="Times New Roman" panose="02020603050405020304" pitchFamily="18" charset="0"/>
                        </a:rPr>
                        <a:t> турында белемнәрне булдыру; </a:t>
                      </a:r>
                      <a:endParaRPr lang="ru-RU" sz="1050" dirty="0">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ru-RU" sz="1050" dirty="0" smtClean="0">
                          <a:effectLst/>
                          <a:latin typeface="Times New Roman" panose="02020603050405020304" pitchFamily="18" charset="0"/>
                          <a:cs typeface="Times New Roman" panose="02020603050405020304" pitchFamily="18" charset="0"/>
                        </a:rPr>
                        <a:t>- </a:t>
                      </a:r>
                      <a:r>
                        <a:rPr lang="tt-RU" sz="1050" dirty="0" smtClean="0">
                          <a:effectLst/>
                          <a:latin typeface="Times New Roman" panose="02020603050405020304" pitchFamily="18" charset="0"/>
                          <a:cs typeface="Times New Roman" panose="02020603050405020304" pitchFamily="18" charset="0"/>
                        </a:rPr>
                        <a:t>очлы </a:t>
                      </a:r>
                      <a:r>
                        <a:rPr lang="tt-RU" sz="1050" dirty="0">
                          <a:effectLst/>
                          <a:latin typeface="Times New Roman" panose="02020603050405020304" pitchFamily="18" charset="0"/>
                          <a:cs typeface="Times New Roman" panose="02020603050405020304" pitchFamily="18" charset="0"/>
                        </a:rPr>
                        <a:t>предметлар белән сак эш итү; күзләрне уен һәм шөгыльләр вакытында җәрәхәтләнүдән саклау; </a:t>
                      </a:r>
                      <a:endParaRPr lang="ru-RU" sz="1050" dirty="0">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tt-RU" sz="1050" dirty="0" smtClean="0">
                          <a:effectLst/>
                          <a:latin typeface="Times New Roman" panose="02020603050405020304" pitchFamily="18" charset="0"/>
                          <a:cs typeface="Times New Roman" panose="02020603050405020304" pitchFamily="18" charset="0"/>
                        </a:rPr>
                        <a:t>- урам хайваннары белән очрашкан вакытта үзеңне тоту кагыйдәләре белән таныштыру; </a:t>
                      </a:r>
                      <a:endParaRPr lang="ru-RU" sz="1050" dirty="0" smtClean="0">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tt-RU" sz="1050" dirty="0" smtClean="0">
                          <a:effectLst/>
                          <a:latin typeface="Times New Roman" panose="02020603050405020304" pitchFamily="18" charset="0"/>
                          <a:cs typeface="Times New Roman" panose="02020603050405020304" pitchFamily="18" charset="0"/>
                        </a:rPr>
                        <a:t>- олылар </a:t>
                      </a:r>
                      <a:r>
                        <a:rPr lang="tt-RU" sz="1050" dirty="0">
                          <a:effectLst/>
                          <a:latin typeface="Times New Roman" panose="02020603050405020304" pitchFamily="18" charset="0"/>
                          <a:cs typeface="Times New Roman" panose="02020603050405020304" pitchFamily="18" charset="0"/>
                        </a:rPr>
                        <a:t>карамагыннан башка дарулар кабул итүнең куркынычы, агулы үсемлекләрнең үзлекләре, ут белән уйнау куркынычы турында сөйләү; </a:t>
                      </a:r>
                      <a:endParaRPr lang="ru-RU" sz="1050" dirty="0">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ru-RU" sz="1050" dirty="0">
                          <a:effectLst/>
                          <a:latin typeface="Times New Roman" panose="02020603050405020304" pitchFamily="18" charset="0"/>
                          <a:cs typeface="Times New Roman" panose="02020603050405020304" pitchFamily="18" charset="0"/>
                        </a:rPr>
                        <a:t>- </a:t>
                      </a:r>
                      <a:r>
                        <a:rPr lang="tt-RU" sz="1050" dirty="0">
                          <a:effectLst/>
                          <a:latin typeface="Times New Roman" panose="02020603050405020304" pitchFamily="18" charset="0"/>
                          <a:cs typeface="Times New Roman" panose="02020603050405020304" pitchFamily="18" charset="0"/>
                        </a:rPr>
                        <a:t>юл йөрү кагыйдәләрен үтәүне булдыру. </a:t>
                      </a:r>
                      <a:endParaRPr lang="ru-RU" sz="1050" dirty="0">
                        <a:effectLst/>
                        <a:latin typeface="Times New Roman" panose="02020603050405020304" pitchFamily="18" charset="0"/>
                        <a:ea typeface="Calibri"/>
                        <a:cs typeface="Times New Roman" panose="02020603050405020304" pitchFamily="18" charset="0"/>
                      </a:endParaRPr>
                    </a:p>
                  </a:txBody>
                  <a:tcPr marL="19944" marR="19944" marT="0" marB="0"/>
                </a:tc>
              </a:tr>
              <a:tr h="736791">
                <a:tc>
                  <a:txBody>
                    <a:bodyPr/>
                    <a:lstStyle/>
                    <a:p>
                      <a:pPr algn="just">
                        <a:lnSpc>
                          <a:spcPct val="115000"/>
                        </a:lnSpc>
                        <a:spcAft>
                          <a:spcPts val="0"/>
                        </a:spcAft>
                      </a:pPr>
                      <a:r>
                        <a:rPr lang="tt-RU" sz="1050" dirty="0">
                          <a:effectLst/>
                          <a:latin typeface="Times New Roman" panose="02020603050405020304" pitchFamily="18" charset="0"/>
                          <a:cs typeface="Times New Roman" panose="02020603050405020304" pitchFamily="18" charset="0"/>
                        </a:rPr>
                        <a:t>Социаль-коммуникатви юнәлештә милли региональ компонентны куллану </a:t>
                      </a:r>
                      <a:endParaRPr lang="ru-RU" sz="1050" dirty="0">
                        <a:effectLst/>
                        <a:latin typeface="Times New Roman" panose="02020603050405020304" pitchFamily="18" charset="0"/>
                        <a:ea typeface="Calibri"/>
                        <a:cs typeface="Times New Roman" panose="02020603050405020304" pitchFamily="18" charset="0"/>
                      </a:endParaRPr>
                    </a:p>
                  </a:txBody>
                  <a:tcPr marL="19944" marR="19944" marT="0" marB="0"/>
                </a:tc>
                <a:tc>
                  <a:txBody>
                    <a:bodyPr/>
                    <a:lstStyle/>
                    <a:p>
                      <a:pPr algn="just">
                        <a:lnSpc>
                          <a:spcPct val="115000"/>
                        </a:lnSpc>
                        <a:spcAft>
                          <a:spcPts val="0"/>
                        </a:spcAft>
                      </a:pPr>
                      <a:r>
                        <a:rPr lang="ru-RU" sz="1050" dirty="0">
                          <a:effectLst/>
                          <a:latin typeface="Times New Roman" panose="02020603050405020304" pitchFamily="18" charset="0"/>
                          <a:cs typeface="Times New Roman" panose="02020603050405020304" pitchFamily="18" charset="0"/>
                        </a:rPr>
                        <a:t>- </a:t>
                      </a:r>
                      <a:r>
                        <a:rPr lang="tt-RU" sz="1050" dirty="0">
                          <a:effectLst/>
                          <a:latin typeface="Times New Roman" panose="02020603050405020304" pitchFamily="18" charset="0"/>
                          <a:cs typeface="Times New Roman" panose="02020603050405020304" pitchFamily="18" charset="0"/>
                        </a:rPr>
                        <a:t>ТР тирәлегенә хас үзенчәлекләрне, олылар дөньясын, профессияләрне, туган як табигатен, Идел буе халыклары тормышын уен эшчәнлегендә куллану, үстерү</a:t>
                      </a:r>
                      <a:r>
                        <a:rPr lang="ru-RU" sz="1050" dirty="0">
                          <a:effectLst/>
                          <a:latin typeface="Times New Roman" panose="02020603050405020304" pitchFamily="18" charset="0"/>
                          <a:cs typeface="Times New Roman" panose="02020603050405020304" pitchFamily="18" charset="0"/>
                        </a:rPr>
                        <a:t>; </a:t>
                      </a:r>
                    </a:p>
                    <a:p>
                      <a:pPr algn="just">
                        <a:lnSpc>
                          <a:spcPct val="115000"/>
                        </a:lnSpc>
                        <a:spcAft>
                          <a:spcPts val="0"/>
                        </a:spcAft>
                      </a:pPr>
                      <a:r>
                        <a:rPr lang="tt-RU" sz="1050" dirty="0">
                          <a:effectLst/>
                          <a:latin typeface="Times New Roman" panose="02020603050405020304" pitchFamily="18" charset="0"/>
                          <a:cs typeface="Times New Roman" panose="02020603050405020304" pitchFamily="18" charset="0"/>
                        </a:rPr>
                        <a:t>- туган шәһәр урамнарында мәктәпкәчә яшьтәге балаларның куркынычсызлыгын булдыру;  </a:t>
                      </a:r>
                      <a:endParaRPr lang="ru-RU" sz="1050" dirty="0">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tt-RU" sz="1050" dirty="0">
                          <a:effectLst/>
                          <a:latin typeface="Times New Roman" panose="02020603050405020304" pitchFamily="18" charset="0"/>
                          <a:cs typeface="Times New Roman" panose="02020603050405020304" pitchFamily="18" charset="0"/>
                        </a:rPr>
                        <a:t>- шәһәрнең янгын сүндерү, ашыгыч ярдәм хезмәткәрләре эшчәнлеге белән таныштыру.  </a:t>
                      </a:r>
                      <a:endParaRPr lang="ru-RU" sz="1050" dirty="0">
                        <a:effectLst/>
                        <a:latin typeface="Times New Roman" panose="02020603050405020304" pitchFamily="18" charset="0"/>
                        <a:ea typeface="Calibri"/>
                        <a:cs typeface="Times New Roman" panose="02020603050405020304" pitchFamily="18" charset="0"/>
                      </a:endParaRPr>
                    </a:p>
                  </a:txBody>
                  <a:tcPr marL="19944" marR="19944" marT="0" marB="0"/>
                </a:tc>
              </a:tr>
            </a:tbl>
          </a:graphicData>
        </a:graphic>
      </p:graphicFrame>
    </p:spTree>
    <p:extLst>
      <p:ext uri="{BB962C8B-B14F-4D97-AF65-F5344CB8AC3E}">
        <p14:creationId xmlns:p14="http://schemas.microsoft.com/office/powerpoint/2010/main" val="33347210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332656"/>
            <a:ext cx="8686800" cy="792088"/>
          </a:xfrm>
        </p:spPr>
        <p:txBody>
          <a:bodyPr>
            <a:normAutofit/>
          </a:bodyPr>
          <a:lstStyle/>
          <a:p>
            <a:pPr algn="ctr"/>
            <a:r>
              <a:rPr lang="ru-RU" sz="3200" b="1" dirty="0">
                <a:latin typeface="Times New Roman" panose="02020603050405020304" pitchFamily="18" charset="0"/>
                <a:cs typeface="Times New Roman" panose="02020603050405020304" pitchFamily="18" charset="0"/>
              </a:rPr>
              <a:t>Танып-белү үсеше</a:t>
            </a:r>
          </a:p>
        </p:txBody>
      </p:sp>
      <p:graphicFrame>
        <p:nvGraphicFramePr>
          <p:cNvPr id="4" name="Таблица 3"/>
          <p:cNvGraphicFramePr>
            <a:graphicFrameLocks noGrp="1"/>
          </p:cNvGraphicFramePr>
          <p:nvPr>
            <p:extLst>
              <p:ext uri="{D42A27DB-BD31-4B8C-83A1-F6EECF244321}">
                <p14:modId xmlns:p14="http://schemas.microsoft.com/office/powerpoint/2010/main" val="4148557580"/>
              </p:ext>
            </p:extLst>
          </p:nvPr>
        </p:nvGraphicFramePr>
        <p:xfrm>
          <a:off x="107504" y="1052738"/>
          <a:ext cx="8928993" cy="5625203"/>
        </p:xfrm>
        <a:graphic>
          <a:graphicData uri="http://schemas.openxmlformats.org/drawingml/2006/table">
            <a:tbl>
              <a:tblPr firstRow="1" firstCol="1" bandRow="1"/>
              <a:tblGrid>
                <a:gridCol w="1813857"/>
                <a:gridCol w="7115136"/>
              </a:tblGrid>
              <a:tr h="1084410">
                <a:tc>
                  <a:txBody>
                    <a:bodyPr/>
                    <a:lstStyle/>
                    <a:p>
                      <a:pPr algn="just">
                        <a:lnSpc>
                          <a:spcPct val="115000"/>
                        </a:lnSpc>
                        <a:spcAft>
                          <a:spcPts val="0"/>
                        </a:spcAft>
                      </a:pPr>
                      <a:r>
                        <a:rPr lang="tt-RU" sz="1200" b="1" i="0" dirty="0">
                          <a:effectLst/>
                          <a:latin typeface="Times New Roman"/>
                          <a:ea typeface="Times New Roman"/>
                          <a:cs typeface="Times New Roman"/>
                        </a:rPr>
                        <a:t>Танып-белү күнекмәләрен формалаштыру, аңны </a:t>
                      </a:r>
                      <a:r>
                        <a:rPr lang="tt-RU" sz="1200" b="1" i="0" dirty="0" smtClean="0">
                          <a:effectLst/>
                          <a:latin typeface="Times New Roman"/>
                          <a:ea typeface="Times New Roman"/>
                          <a:cs typeface="Times New Roman"/>
                        </a:rPr>
                        <a:t>үстерү</a:t>
                      </a:r>
                      <a:endParaRPr lang="ru-RU" sz="1100" i="0" dirty="0">
                        <a:effectLst/>
                        <a:latin typeface="Calibri"/>
                        <a:ea typeface="Calibri"/>
                        <a:cs typeface="Times New Roman"/>
                      </a:endParaRPr>
                    </a:p>
                  </a:txBody>
                  <a:tcPr marL="26355" marR="26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dirty="0">
                          <a:effectLst/>
                          <a:latin typeface="Times New Roman"/>
                          <a:ea typeface="Times New Roman"/>
                          <a:cs typeface="Times New Roman"/>
                        </a:rPr>
                        <a:t>- </a:t>
                      </a:r>
                      <a:r>
                        <a:rPr lang="tt-RU" sz="1200" dirty="0">
                          <a:effectLst/>
                          <a:latin typeface="Times New Roman"/>
                          <a:ea typeface="Times New Roman"/>
                          <a:cs typeface="Times New Roman"/>
                        </a:rPr>
                        <a:t>төп мәгълүмат чыганакларына, сәнгатькә, фәнгә, гореф-гадәтләргә нигезләнеп аңны яңа танып-белү эчтәлеге белән баету</a:t>
                      </a:r>
                      <a:r>
                        <a:rPr lang="ru-RU" sz="1200" dirty="0">
                          <a:effectLst/>
                          <a:latin typeface="Times New Roman"/>
                          <a:ea typeface="Times New Roman"/>
                          <a:cs typeface="Times New Roman"/>
                        </a:rPr>
                        <a:t>;</a:t>
                      </a:r>
                      <a:endParaRPr lang="ru-RU" sz="1100" dirty="0">
                        <a:effectLst/>
                        <a:latin typeface="Calibri"/>
                        <a:ea typeface="Calibri"/>
                        <a:cs typeface="Times New Roman"/>
                      </a:endParaRPr>
                    </a:p>
                    <a:p>
                      <a:pPr algn="just">
                        <a:lnSpc>
                          <a:spcPct val="115000"/>
                        </a:lnSpc>
                        <a:spcAft>
                          <a:spcPts val="0"/>
                        </a:spcAft>
                      </a:pPr>
                      <a:r>
                        <a:rPr lang="ru-RU" sz="1200" dirty="0">
                          <a:effectLst/>
                          <a:latin typeface="Times New Roman"/>
                          <a:ea typeface="Times New Roman"/>
                          <a:cs typeface="Times New Roman"/>
                        </a:rPr>
                        <a:t>- </a:t>
                      </a:r>
                      <a:r>
                        <a:rPr lang="tt-RU" sz="1200" dirty="0">
                          <a:effectLst/>
                          <a:latin typeface="Times New Roman"/>
                          <a:ea typeface="Times New Roman"/>
                          <a:cs typeface="Times New Roman"/>
                        </a:rPr>
                        <a:t>баланың яшь, индивидуаль үзенчәлекләрен исәпкә алып, танып-белүнең төрле өлкәләрен үстерү һәм камилләштерү;  </a:t>
                      </a:r>
                      <a:endParaRPr lang="ru-RU" sz="1100" dirty="0">
                        <a:effectLst/>
                        <a:latin typeface="Calibri"/>
                        <a:ea typeface="Calibri"/>
                        <a:cs typeface="Times New Roman"/>
                      </a:endParaRPr>
                    </a:p>
                    <a:p>
                      <a:pPr algn="just">
                        <a:lnSpc>
                          <a:spcPct val="115000"/>
                        </a:lnSpc>
                        <a:spcAft>
                          <a:spcPts val="0"/>
                        </a:spcAft>
                      </a:pPr>
                      <a:r>
                        <a:rPr lang="ru-RU" sz="1200" dirty="0">
                          <a:effectLst/>
                          <a:latin typeface="Times New Roman"/>
                          <a:ea typeface="Times New Roman"/>
                          <a:cs typeface="Times New Roman"/>
                        </a:rPr>
                        <a:t>- </a:t>
                      </a:r>
                      <a:r>
                        <a:rPr lang="tt-RU" sz="1200" dirty="0">
                          <a:effectLst/>
                          <a:latin typeface="Times New Roman"/>
                          <a:ea typeface="Times New Roman"/>
                          <a:cs typeface="Times New Roman"/>
                        </a:rPr>
                        <a:t>махсус дидактик уеннар һәм күнегүләр ярдәмендә танып-белү процессын максатчан рәвештә үстерү. </a:t>
                      </a:r>
                      <a:endParaRPr lang="ru-RU" sz="1100" dirty="0">
                        <a:effectLst/>
                        <a:latin typeface="Calibri"/>
                        <a:ea typeface="Calibri"/>
                        <a:cs typeface="Times New Roman"/>
                      </a:endParaRPr>
                    </a:p>
                  </a:txBody>
                  <a:tcPr marL="26355" marR="26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7528">
                <a:tc>
                  <a:txBody>
                    <a:bodyPr/>
                    <a:lstStyle/>
                    <a:p>
                      <a:pPr algn="just">
                        <a:lnSpc>
                          <a:spcPct val="115000"/>
                        </a:lnSpc>
                        <a:spcAft>
                          <a:spcPts val="0"/>
                        </a:spcAft>
                      </a:pPr>
                      <a:r>
                        <a:rPr lang="tt-RU" sz="1200" b="1" i="0" dirty="0">
                          <a:effectLst/>
                          <a:latin typeface="Times New Roman"/>
                          <a:ea typeface="Times New Roman"/>
                          <a:cs typeface="Times New Roman"/>
                        </a:rPr>
                        <a:t>Күззаллауны, сәнгати кызыксынуны </a:t>
                      </a:r>
                      <a:r>
                        <a:rPr lang="tt-RU" sz="1200" b="1" i="0" dirty="0" smtClean="0">
                          <a:effectLst/>
                          <a:latin typeface="Times New Roman"/>
                          <a:ea typeface="Times New Roman"/>
                          <a:cs typeface="Times New Roman"/>
                        </a:rPr>
                        <a:t>үстерү</a:t>
                      </a:r>
                      <a:endParaRPr lang="ru-RU" sz="1100" i="0" dirty="0">
                        <a:effectLst/>
                        <a:latin typeface="Calibri"/>
                        <a:ea typeface="Calibri"/>
                        <a:cs typeface="Times New Roman"/>
                      </a:endParaRPr>
                    </a:p>
                  </a:txBody>
                  <a:tcPr marL="26355" marR="26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dirty="0">
                          <a:effectLst/>
                          <a:latin typeface="Times New Roman"/>
                          <a:ea typeface="Times New Roman"/>
                          <a:cs typeface="Times New Roman"/>
                        </a:rPr>
                        <a:t>- </a:t>
                      </a:r>
                      <a:r>
                        <a:rPr lang="tt-RU" sz="1200" dirty="0">
                          <a:effectLst/>
                          <a:latin typeface="Times New Roman"/>
                          <a:ea typeface="Times New Roman"/>
                          <a:cs typeface="Times New Roman"/>
                        </a:rPr>
                        <a:t>балаларның мөстәкыйль танып-белү активлыгын күрүгә һәм үстерүгә нигез салучы шартлар булдыру;  </a:t>
                      </a:r>
                      <a:endParaRPr lang="ru-RU" sz="1100" dirty="0">
                        <a:effectLst/>
                        <a:latin typeface="Calibri"/>
                        <a:ea typeface="Calibri"/>
                        <a:cs typeface="Times New Roman"/>
                      </a:endParaRPr>
                    </a:p>
                    <a:p>
                      <a:pPr algn="just">
                        <a:lnSpc>
                          <a:spcPct val="115000"/>
                        </a:lnSpc>
                        <a:spcAft>
                          <a:spcPts val="0"/>
                        </a:spcAft>
                      </a:pPr>
                      <a:r>
                        <a:rPr lang="tt-RU" sz="1200" dirty="0">
                          <a:effectLst/>
                          <a:latin typeface="Times New Roman"/>
                          <a:ea typeface="Times New Roman"/>
                          <a:cs typeface="Times New Roman"/>
                        </a:rPr>
                        <a:t>- мәгълүмат чыганакларына кызыксыну уяту, алар белән таныштыру; </a:t>
                      </a:r>
                      <a:endParaRPr lang="ru-RU" sz="1100" dirty="0">
                        <a:effectLst/>
                        <a:latin typeface="Calibri"/>
                        <a:ea typeface="Calibri"/>
                        <a:cs typeface="Times New Roman"/>
                      </a:endParaRPr>
                    </a:p>
                    <a:p>
                      <a:pPr algn="just">
                        <a:lnSpc>
                          <a:spcPct val="115000"/>
                        </a:lnSpc>
                        <a:spcAft>
                          <a:spcPts val="0"/>
                        </a:spcAft>
                      </a:pPr>
                      <a:r>
                        <a:rPr lang="tt-RU" sz="1200" dirty="0">
                          <a:effectLst/>
                          <a:latin typeface="Times New Roman"/>
                          <a:ea typeface="Times New Roman"/>
                          <a:cs typeface="Times New Roman"/>
                        </a:rPr>
                        <a:t>- гаиләдә, балалар бакчасында күңел ачу, мәдәни чаралар үткәргәндә баланың кызыксынуларын, теләкләрен исәпкә алу.</a:t>
                      </a:r>
                      <a:endParaRPr lang="ru-RU" sz="1100" dirty="0">
                        <a:effectLst/>
                        <a:latin typeface="Calibri"/>
                        <a:ea typeface="Calibri"/>
                        <a:cs typeface="Times New Roman"/>
                      </a:endParaRPr>
                    </a:p>
                  </a:txBody>
                  <a:tcPr marL="26355" marR="26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04444">
                <a:tc>
                  <a:txBody>
                    <a:bodyPr/>
                    <a:lstStyle/>
                    <a:p>
                      <a:pPr algn="just">
                        <a:lnSpc>
                          <a:spcPct val="115000"/>
                        </a:lnSpc>
                        <a:spcAft>
                          <a:spcPts val="0"/>
                        </a:spcAft>
                      </a:pPr>
                      <a:r>
                        <a:rPr lang="tt-RU" sz="1200" b="1" i="0" dirty="0">
                          <a:effectLst/>
                          <a:latin typeface="Times New Roman"/>
                          <a:ea typeface="Times New Roman"/>
                          <a:cs typeface="Times New Roman"/>
                        </a:rPr>
                        <a:t>Үзең, башкалар, әйләнә-тирә дөнья объектлары аларның үзлекләре </a:t>
                      </a:r>
                      <a:r>
                        <a:rPr lang="tt-RU" sz="1200" b="1" i="0" dirty="0" smtClean="0">
                          <a:effectLst/>
                          <a:latin typeface="Times New Roman"/>
                          <a:ea typeface="Times New Roman"/>
                          <a:cs typeface="Times New Roman"/>
                        </a:rPr>
                        <a:t> </a:t>
                      </a:r>
                      <a:r>
                        <a:rPr lang="tt-RU" sz="1200" b="1" i="0" dirty="0">
                          <a:effectLst/>
                          <a:latin typeface="Times New Roman"/>
                          <a:ea typeface="Times New Roman"/>
                          <a:cs typeface="Times New Roman"/>
                        </a:rPr>
                        <a:t>турында беренче күзаллауларны </a:t>
                      </a:r>
                      <a:r>
                        <a:rPr lang="tt-RU" sz="1200" b="1" i="0" dirty="0" smtClean="0">
                          <a:effectLst/>
                          <a:latin typeface="Times New Roman"/>
                          <a:ea typeface="Times New Roman"/>
                          <a:cs typeface="Times New Roman"/>
                        </a:rPr>
                        <a:t>формалаштыру</a:t>
                      </a:r>
                      <a:endParaRPr lang="ru-RU" sz="1100" i="0" dirty="0">
                        <a:effectLst/>
                        <a:latin typeface="Calibri"/>
                        <a:ea typeface="Calibri"/>
                        <a:cs typeface="Times New Roman"/>
                      </a:endParaRPr>
                    </a:p>
                  </a:txBody>
                  <a:tcPr marL="26355" marR="26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dirty="0">
                          <a:effectLst/>
                          <a:latin typeface="Times New Roman"/>
                          <a:ea typeface="Times New Roman"/>
                          <a:cs typeface="Times New Roman"/>
                        </a:rPr>
                        <a:t>- </a:t>
                      </a:r>
                      <a:r>
                        <a:rPr lang="tt-RU" sz="1200" dirty="0">
                          <a:effectLst/>
                          <a:latin typeface="Times New Roman"/>
                          <a:ea typeface="Times New Roman"/>
                          <a:cs typeface="Times New Roman"/>
                        </a:rPr>
                        <a:t>эмоциональ-хисси нигездә дөньяга карата позитив караш  формалаштыру; </a:t>
                      </a:r>
                      <a:endParaRPr lang="ru-RU" sz="1100" dirty="0">
                        <a:effectLst/>
                        <a:latin typeface="Calibri"/>
                        <a:ea typeface="Calibri"/>
                        <a:cs typeface="Times New Roman"/>
                      </a:endParaRPr>
                    </a:p>
                    <a:p>
                      <a:pPr algn="just">
                        <a:lnSpc>
                          <a:spcPct val="115000"/>
                        </a:lnSpc>
                        <a:spcAft>
                          <a:spcPts val="0"/>
                        </a:spcAft>
                      </a:pPr>
                      <a:r>
                        <a:rPr lang="ru-RU" sz="1200" dirty="0">
                          <a:effectLst/>
                          <a:latin typeface="Times New Roman"/>
                          <a:ea typeface="Times New Roman"/>
                          <a:cs typeface="Times New Roman"/>
                        </a:rPr>
                        <a:t>- </a:t>
                      </a:r>
                      <a:r>
                        <a:rPr lang="tt-RU" sz="1200" dirty="0">
                          <a:effectLst/>
                          <a:latin typeface="Times New Roman"/>
                          <a:ea typeface="Times New Roman"/>
                          <a:cs typeface="Times New Roman"/>
                        </a:rPr>
                        <a:t>әйләнә-тирәдәге предметлар турында гомуми һәм шәхси күзаллауларны формалаштыру: форма,төс, размер, материал, ритм, хәрәкәт, пространстводагы урыны; </a:t>
                      </a:r>
                      <a:endParaRPr lang="ru-RU" sz="1100" dirty="0">
                        <a:effectLst/>
                        <a:latin typeface="Calibri"/>
                        <a:ea typeface="Calibri"/>
                        <a:cs typeface="Times New Roman"/>
                      </a:endParaRPr>
                    </a:p>
                    <a:p>
                      <a:pPr algn="just">
                        <a:lnSpc>
                          <a:spcPct val="115000"/>
                        </a:lnSpc>
                        <a:spcAft>
                          <a:spcPts val="0"/>
                        </a:spcAft>
                      </a:pPr>
                      <a:r>
                        <a:rPr lang="tt-RU" sz="1200" dirty="0" smtClean="0">
                          <a:effectLst/>
                          <a:latin typeface="Times New Roman"/>
                          <a:ea typeface="Times New Roman"/>
                          <a:cs typeface="Times New Roman"/>
                        </a:rPr>
                        <a:t>- </a:t>
                      </a:r>
                      <a:r>
                        <a:rPr lang="tt-RU" sz="1200" dirty="0">
                          <a:effectLst/>
                          <a:latin typeface="Times New Roman"/>
                          <a:ea typeface="Times New Roman"/>
                          <a:cs typeface="Times New Roman"/>
                        </a:rPr>
                        <a:t>беренче дистә саннарны үзләштерү, санау, кушу һәм алу күнекмәләрен формалаштыру һәм ныгыту;</a:t>
                      </a:r>
                      <a:endParaRPr lang="ru-RU" sz="1100" dirty="0">
                        <a:effectLst/>
                        <a:latin typeface="Calibri"/>
                        <a:ea typeface="Calibri"/>
                        <a:cs typeface="Times New Roman"/>
                      </a:endParaRPr>
                    </a:p>
                    <a:p>
                      <a:pPr algn="just">
                        <a:lnSpc>
                          <a:spcPct val="115000"/>
                        </a:lnSpc>
                        <a:spcAft>
                          <a:spcPts val="0"/>
                        </a:spcAft>
                      </a:pPr>
                      <a:r>
                        <a:rPr lang="tt-RU" sz="1200" spc="-5" dirty="0">
                          <a:effectLst/>
                          <a:latin typeface="Times New Roman"/>
                          <a:ea typeface="Times New Roman"/>
                          <a:cs typeface="Times New Roman"/>
                        </a:rPr>
                        <a:t>- әйлән-тирәне тикшерүнең төрле юлларын куллануны үстерү; </a:t>
                      </a:r>
                      <a:endParaRPr lang="ru-RU" sz="1100" dirty="0">
                        <a:effectLst/>
                        <a:latin typeface="Calibri"/>
                        <a:ea typeface="Calibri"/>
                        <a:cs typeface="Times New Roman"/>
                      </a:endParaRPr>
                    </a:p>
                    <a:p>
                      <a:pPr algn="just">
                        <a:lnSpc>
                          <a:spcPct val="115000"/>
                        </a:lnSpc>
                        <a:spcAft>
                          <a:spcPts val="0"/>
                        </a:spcAft>
                      </a:pPr>
                      <a:r>
                        <a:rPr lang="tt-RU" sz="1200" spc="-5" dirty="0">
                          <a:effectLst/>
                          <a:latin typeface="Times New Roman"/>
                          <a:ea typeface="Times New Roman"/>
                          <a:cs typeface="Times New Roman"/>
                        </a:rPr>
                        <a:t>- балаларның үз “миннәрен” тану процессына булышлык итү, үзеңне әйләнә-тирәдәге башка предметлардан аеру; </a:t>
                      </a:r>
                      <a:endParaRPr lang="ru-RU" sz="1100" dirty="0">
                        <a:effectLst/>
                        <a:latin typeface="Calibri"/>
                        <a:ea typeface="Calibri"/>
                        <a:cs typeface="Times New Roman"/>
                      </a:endParaRPr>
                    </a:p>
                  </a:txBody>
                  <a:tcPr marL="26355" marR="26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7528">
                <a:tc>
                  <a:txBody>
                    <a:bodyPr/>
                    <a:lstStyle/>
                    <a:p>
                      <a:pPr algn="just">
                        <a:lnSpc>
                          <a:spcPct val="115000"/>
                        </a:lnSpc>
                        <a:spcAft>
                          <a:spcPts val="0"/>
                        </a:spcAft>
                      </a:pPr>
                      <a:r>
                        <a:rPr lang="tt-RU" sz="1200" b="1" i="0" dirty="0">
                          <a:effectLst/>
                          <a:latin typeface="Times New Roman"/>
                          <a:ea typeface="Times New Roman"/>
                          <a:cs typeface="Times New Roman"/>
                        </a:rPr>
                        <a:t>Җир шары, аның табигатенең үзенчәлекләре, илләре, </a:t>
                      </a:r>
                      <a:r>
                        <a:rPr lang="tt-RU" sz="1200" b="1" i="0" dirty="0" smtClean="0">
                          <a:effectLst/>
                          <a:latin typeface="Times New Roman"/>
                          <a:ea typeface="Times New Roman"/>
                          <a:cs typeface="Times New Roman"/>
                        </a:rPr>
                        <a:t>халыклары</a:t>
                      </a:r>
                      <a:endParaRPr lang="ru-RU" sz="1100" i="0" dirty="0">
                        <a:effectLst/>
                        <a:latin typeface="Calibri"/>
                        <a:ea typeface="Calibri"/>
                        <a:cs typeface="Times New Roman"/>
                      </a:endParaRPr>
                    </a:p>
                  </a:txBody>
                  <a:tcPr marL="26355" marR="26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dirty="0">
                          <a:effectLst/>
                          <a:latin typeface="Times New Roman"/>
                          <a:ea typeface="Times New Roman"/>
                          <a:cs typeface="Times New Roman"/>
                        </a:rPr>
                        <a:t>- </a:t>
                      </a:r>
                      <a:r>
                        <a:rPr lang="tt-RU" sz="1200" dirty="0">
                          <a:effectLst/>
                          <a:latin typeface="Times New Roman"/>
                          <a:ea typeface="Times New Roman"/>
                          <a:cs typeface="Times New Roman"/>
                        </a:rPr>
                        <a:t>кеше һәм табигать мөнәсәбәтләре турында күзаллау булдыру; </a:t>
                      </a:r>
                      <a:endParaRPr lang="ru-RU" sz="1100" dirty="0">
                        <a:effectLst/>
                        <a:latin typeface="Calibri"/>
                        <a:ea typeface="Calibri"/>
                        <a:cs typeface="Times New Roman"/>
                      </a:endParaRPr>
                    </a:p>
                    <a:p>
                      <a:pPr marL="171450" indent="-171450" algn="just">
                        <a:lnSpc>
                          <a:spcPct val="115000"/>
                        </a:lnSpc>
                        <a:spcAft>
                          <a:spcPts val="0"/>
                        </a:spcAft>
                        <a:buFontTx/>
                        <a:buChar char="-"/>
                      </a:pPr>
                      <a:r>
                        <a:rPr lang="tt-RU" sz="1200" dirty="0" smtClean="0">
                          <a:effectLst/>
                          <a:latin typeface="Times New Roman"/>
                          <a:ea typeface="Times New Roman"/>
                          <a:cs typeface="Times New Roman"/>
                        </a:rPr>
                        <a:t>табигатькә </a:t>
                      </a:r>
                      <a:r>
                        <a:rPr lang="tt-RU" sz="1200" dirty="0">
                          <a:effectLst/>
                          <a:latin typeface="Times New Roman"/>
                          <a:ea typeface="Times New Roman"/>
                          <a:cs typeface="Times New Roman"/>
                        </a:rPr>
                        <a:t>карата сакчыл, җаваплы караш тәрбияләү; </a:t>
                      </a:r>
                      <a:endParaRPr lang="tt-RU" sz="1200" dirty="0" smtClean="0">
                        <a:effectLst/>
                        <a:latin typeface="Times New Roman"/>
                        <a:ea typeface="Times New Roman"/>
                        <a:cs typeface="Times New Roman"/>
                      </a:endParaRPr>
                    </a:p>
                    <a:p>
                      <a:pPr marL="171450" indent="-171450" algn="just">
                        <a:lnSpc>
                          <a:spcPct val="115000"/>
                        </a:lnSpc>
                        <a:spcAft>
                          <a:spcPts val="0"/>
                        </a:spcAft>
                        <a:buFontTx/>
                        <a:buChar char="-"/>
                      </a:pPr>
                      <a:r>
                        <a:rPr lang="ru-RU" sz="1200" dirty="0" smtClean="0">
                          <a:effectLst/>
                          <a:latin typeface="Times New Roman"/>
                          <a:ea typeface="Times New Roman"/>
                          <a:cs typeface="Times New Roman"/>
                        </a:rPr>
                        <a:t>- </a:t>
                      </a:r>
                      <a:r>
                        <a:rPr lang="tt-RU" sz="1200" dirty="0">
                          <a:effectLst/>
                          <a:latin typeface="Times New Roman"/>
                          <a:ea typeface="Times New Roman"/>
                          <a:cs typeface="Times New Roman"/>
                        </a:rPr>
                        <a:t>кош-кортларга, җәнлекләргә карата гамәлләрдә җаваплылык хисе булдыру. </a:t>
                      </a:r>
                      <a:endParaRPr lang="ru-RU" sz="1100" dirty="0">
                        <a:effectLst/>
                        <a:latin typeface="Calibri"/>
                        <a:ea typeface="Calibri"/>
                        <a:cs typeface="Times New Roman"/>
                      </a:endParaRPr>
                    </a:p>
                  </a:txBody>
                  <a:tcPr marL="26355" marR="26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01293">
                <a:tc>
                  <a:txBody>
                    <a:bodyPr/>
                    <a:lstStyle/>
                    <a:p>
                      <a:pPr algn="just">
                        <a:lnSpc>
                          <a:spcPct val="115000"/>
                        </a:lnSpc>
                        <a:spcAft>
                          <a:spcPts val="0"/>
                        </a:spcAft>
                      </a:pPr>
                      <a:r>
                        <a:rPr lang="tt-RU" sz="1200" b="1" i="0" dirty="0">
                          <a:effectLst/>
                          <a:latin typeface="Times New Roman"/>
                          <a:ea typeface="Calibri"/>
                          <a:cs typeface="Times New Roman"/>
                        </a:rPr>
                        <a:t>Милли–региональ компонентны исәпкә алып танып-белү үсешен </a:t>
                      </a:r>
                      <a:r>
                        <a:rPr lang="tt-RU" sz="1200" b="1" i="0" dirty="0" smtClean="0">
                          <a:effectLst/>
                          <a:latin typeface="Times New Roman"/>
                          <a:ea typeface="Calibri"/>
                          <a:cs typeface="Times New Roman"/>
                        </a:rPr>
                        <a:t>булдыру  </a:t>
                      </a:r>
                      <a:endParaRPr lang="ru-RU" sz="1100" i="0" dirty="0">
                        <a:effectLst/>
                        <a:latin typeface="Calibri"/>
                        <a:ea typeface="Calibri"/>
                        <a:cs typeface="Times New Roman"/>
                      </a:endParaRPr>
                    </a:p>
                  </a:txBody>
                  <a:tcPr marL="26355" marR="26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dirty="0">
                          <a:effectLst/>
                          <a:latin typeface="Times New Roman"/>
                          <a:ea typeface="Calibri"/>
                          <a:cs typeface="Times New Roman"/>
                        </a:rPr>
                        <a:t>- </a:t>
                      </a:r>
                      <a:r>
                        <a:rPr lang="tt-RU" sz="1200" dirty="0">
                          <a:effectLst/>
                          <a:latin typeface="Times New Roman"/>
                          <a:ea typeface="Calibri"/>
                          <a:cs typeface="Times New Roman"/>
                        </a:rPr>
                        <a:t>татарстан республикасында һәм Казанда яшәүче төрле милләт халыкларының мәдәни тормышын карата кызыксыну һәм соклану хисләре тәрбияләү; </a:t>
                      </a:r>
                      <a:endParaRPr lang="ru-RU" sz="1100" dirty="0">
                        <a:effectLst/>
                        <a:latin typeface="Calibri"/>
                        <a:ea typeface="Calibri"/>
                        <a:cs typeface="Times New Roman"/>
                      </a:endParaRPr>
                    </a:p>
                    <a:p>
                      <a:pPr algn="just">
                        <a:lnSpc>
                          <a:spcPct val="115000"/>
                        </a:lnSpc>
                        <a:spcAft>
                          <a:spcPts val="0"/>
                        </a:spcAft>
                      </a:pPr>
                      <a:r>
                        <a:rPr lang="ru-RU" sz="1200" dirty="0">
                          <a:effectLst/>
                          <a:latin typeface="Times New Roman"/>
                          <a:ea typeface="Calibri"/>
                          <a:cs typeface="Times New Roman"/>
                        </a:rPr>
                        <a:t>- </a:t>
                      </a:r>
                      <a:r>
                        <a:rPr lang="tt-RU" sz="1200" dirty="0">
                          <a:effectLst/>
                          <a:latin typeface="Times New Roman"/>
                          <a:ea typeface="Calibri"/>
                          <a:cs typeface="Times New Roman"/>
                        </a:rPr>
                        <a:t>балаларны матур әдәбият белән таныштыру; ТР территориясендә яшәүче төрле халык әсәрләренә, халык авыз иҗатына: әкиятләргә, легендаларга, мәкальләргә, табышмакларга  карата кызыксыну уяту. </a:t>
                      </a:r>
                      <a:endParaRPr lang="ru-RU" sz="1100" dirty="0">
                        <a:effectLst/>
                        <a:latin typeface="Calibri"/>
                        <a:ea typeface="Calibri"/>
                        <a:cs typeface="Times New Roman"/>
                      </a:endParaRPr>
                    </a:p>
                    <a:p>
                      <a:pPr algn="just">
                        <a:lnSpc>
                          <a:spcPct val="115000"/>
                        </a:lnSpc>
                        <a:spcAft>
                          <a:spcPts val="0"/>
                        </a:spcAft>
                      </a:pPr>
                      <a:r>
                        <a:rPr lang="tt-RU" sz="1200" dirty="0" smtClean="0">
                          <a:effectLst/>
                          <a:latin typeface="Times New Roman"/>
                          <a:ea typeface="Calibri"/>
                          <a:cs typeface="Times New Roman"/>
                        </a:rPr>
                        <a:t>-балаларның  </a:t>
                      </a:r>
                      <a:r>
                        <a:rPr lang="tt-RU" sz="1200" dirty="0">
                          <a:effectLst/>
                          <a:latin typeface="Times New Roman"/>
                          <a:ea typeface="Calibri"/>
                          <a:cs typeface="Times New Roman"/>
                        </a:rPr>
                        <a:t>күзаллауларын киңәйтү, халык педагогикасын кулланып интеллектауль активлыкларын үстерү.  </a:t>
                      </a:r>
                      <a:endParaRPr lang="ru-RU" sz="1100" dirty="0">
                        <a:effectLst/>
                        <a:latin typeface="Calibri"/>
                        <a:ea typeface="Calibri"/>
                        <a:cs typeface="Times New Roman"/>
                      </a:endParaRPr>
                    </a:p>
                  </a:txBody>
                  <a:tcPr marL="26355" marR="26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209532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88640"/>
            <a:ext cx="8686800" cy="1106760"/>
          </a:xfrm>
        </p:spPr>
        <p:txBody>
          <a:bodyPr>
            <a:normAutofit/>
          </a:bodyPr>
          <a:lstStyle/>
          <a:p>
            <a:pPr algn="ctr"/>
            <a:r>
              <a:rPr lang="ru-RU" sz="3200" b="1" dirty="0">
                <a:latin typeface="Times New Roman" panose="02020603050405020304" pitchFamily="18" charset="0"/>
                <a:cs typeface="Times New Roman" panose="02020603050405020304" pitchFamily="18" charset="0"/>
              </a:rPr>
              <a:t>Сөйләм үсеше</a:t>
            </a:r>
          </a:p>
        </p:txBody>
      </p:sp>
      <p:graphicFrame>
        <p:nvGraphicFramePr>
          <p:cNvPr id="5" name="Таблица 4"/>
          <p:cNvGraphicFramePr>
            <a:graphicFrameLocks noGrp="1"/>
          </p:cNvGraphicFramePr>
          <p:nvPr>
            <p:extLst>
              <p:ext uri="{D42A27DB-BD31-4B8C-83A1-F6EECF244321}">
                <p14:modId xmlns:p14="http://schemas.microsoft.com/office/powerpoint/2010/main" val="2479489481"/>
              </p:ext>
            </p:extLst>
          </p:nvPr>
        </p:nvGraphicFramePr>
        <p:xfrm>
          <a:off x="179512" y="1124741"/>
          <a:ext cx="8856984" cy="5616626"/>
        </p:xfrm>
        <a:graphic>
          <a:graphicData uri="http://schemas.openxmlformats.org/drawingml/2006/table">
            <a:tbl>
              <a:tblPr firstRow="1" firstCol="1" bandRow="1"/>
              <a:tblGrid>
                <a:gridCol w="1904800"/>
                <a:gridCol w="6952184"/>
              </a:tblGrid>
              <a:tr h="621317">
                <a:tc>
                  <a:txBody>
                    <a:bodyPr/>
                    <a:lstStyle/>
                    <a:p>
                      <a:pPr algn="just">
                        <a:lnSpc>
                          <a:spcPct val="115000"/>
                        </a:lnSpc>
                        <a:spcAft>
                          <a:spcPts val="0"/>
                        </a:spcAft>
                      </a:pPr>
                      <a:r>
                        <a:rPr lang="tt-RU" sz="1100" b="1" i="0" dirty="0">
                          <a:effectLst/>
                          <a:latin typeface="Times New Roman"/>
                          <a:ea typeface="Times New Roman"/>
                          <a:cs typeface="Times New Roman"/>
                        </a:rPr>
                        <a:t>Сөйләмне аралашу чарасы буларак </a:t>
                      </a:r>
                      <a:r>
                        <a:rPr lang="tt-RU" sz="1100" b="1" i="0" dirty="0" smtClean="0">
                          <a:effectLst/>
                          <a:latin typeface="Times New Roman"/>
                          <a:ea typeface="Times New Roman"/>
                          <a:cs typeface="Times New Roman"/>
                        </a:rPr>
                        <a:t>куллану</a:t>
                      </a:r>
                      <a:endParaRPr lang="ru-RU" sz="1100" i="0" dirty="0">
                        <a:effectLst/>
                        <a:latin typeface="Calibri"/>
                        <a:ea typeface="Calibri"/>
                        <a:cs typeface="Times New Roman"/>
                      </a:endParaRPr>
                    </a:p>
                    <a:p>
                      <a:pPr algn="just">
                        <a:lnSpc>
                          <a:spcPct val="115000"/>
                        </a:lnSpc>
                        <a:spcAft>
                          <a:spcPts val="0"/>
                        </a:spcAft>
                      </a:pPr>
                      <a:r>
                        <a:rPr lang="ru-RU" sz="1100" i="0" dirty="0">
                          <a:effectLst/>
                          <a:latin typeface="Times New Roman"/>
                          <a:ea typeface="Batang"/>
                          <a:cs typeface="Times New Roman"/>
                        </a:rPr>
                        <a:t> </a:t>
                      </a:r>
                      <a:endParaRPr lang="ru-RU" sz="1100" i="0" dirty="0">
                        <a:effectLst/>
                        <a:latin typeface="Calibri"/>
                        <a:ea typeface="Calibri"/>
                        <a:cs typeface="Times New Roman"/>
                      </a:endParaRPr>
                    </a:p>
                  </a:txBody>
                  <a:tcPr marL="28382" marR="283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a:ea typeface="Calibri"/>
                          <a:cs typeface="Times New Roman"/>
                        </a:rPr>
                        <a:t>- </a:t>
                      </a:r>
                      <a:r>
                        <a:rPr lang="tt-RU" sz="1100" dirty="0">
                          <a:effectLst/>
                          <a:latin typeface="Times New Roman"/>
                          <a:ea typeface="Calibri"/>
                          <a:cs typeface="Times New Roman"/>
                        </a:rPr>
                        <a:t>сөйләмдә, куелган шартларга һәм бурычларга карап, кирәкле сүзләр һәм сүзтезмәләрне куллану, аларны мәгънәви яктан бәйләү;</a:t>
                      </a:r>
                      <a:endParaRPr lang="ru-RU" sz="1100" dirty="0">
                        <a:effectLst/>
                        <a:latin typeface="Calibri"/>
                        <a:ea typeface="Calibri"/>
                        <a:cs typeface="Times New Roman"/>
                      </a:endParaRPr>
                    </a:p>
                    <a:p>
                      <a:pPr algn="just">
                        <a:lnSpc>
                          <a:spcPct val="115000"/>
                        </a:lnSpc>
                        <a:spcAft>
                          <a:spcPts val="0"/>
                        </a:spcAft>
                      </a:pPr>
                      <a:r>
                        <a:rPr lang="ru-RU" sz="1100" dirty="0">
                          <a:effectLst/>
                          <a:latin typeface="Times New Roman"/>
                          <a:ea typeface="Times New Roman"/>
                          <a:cs typeface="Times New Roman"/>
                        </a:rPr>
                        <a:t>- </a:t>
                      </a:r>
                      <a:r>
                        <a:rPr lang="tt-RU" sz="1100" dirty="0">
                          <a:effectLst/>
                          <a:latin typeface="Times New Roman"/>
                          <a:ea typeface="Times New Roman"/>
                          <a:cs typeface="Times New Roman"/>
                        </a:rPr>
                        <a:t>укылган әсәрләрне, өйрәнелгән мәгълүматларны кулланып яңа сүзләр һәм төшенчәләрне бирү.  </a:t>
                      </a:r>
                      <a:endParaRPr lang="ru-RU" sz="1100" dirty="0">
                        <a:effectLst/>
                        <a:latin typeface="Calibri"/>
                        <a:ea typeface="Calibri"/>
                        <a:cs typeface="Times New Roman"/>
                      </a:endParaRPr>
                    </a:p>
                  </a:txBody>
                  <a:tcPr marL="28382" marR="283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26015">
                <a:tc>
                  <a:txBody>
                    <a:bodyPr/>
                    <a:lstStyle/>
                    <a:p>
                      <a:pPr algn="just">
                        <a:lnSpc>
                          <a:spcPct val="115000"/>
                        </a:lnSpc>
                        <a:spcAft>
                          <a:spcPts val="0"/>
                        </a:spcAft>
                      </a:pPr>
                      <a:r>
                        <a:rPr lang="tt-RU" sz="1100" b="1" i="0" dirty="0">
                          <a:effectLst/>
                          <a:latin typeface="Times New Roman"/>
                          <a:ea typeface="Calibri"/>
                          <a:cs typeface="Times New Roman"/>
                        </a:rPr>
                        <a:t>Актив сүзлекне </a:t>
                      </a:r>
                      <a:r>
                        <a:rPr lang="tt-RU" sz="1100" b="1" i="0" dirty="0" smtClean="0">
                          <a:effectLst/>
                          <a:latin typeface="Times New Roman"/>
                          <a:ea typeface="Calibri"/>
                          <a:cs typeface="Times New Roman"/>
                        </a:rPr>
                        <a:t>баету</a:t>
                      </a:r>
                      <a:endParaRPr lang="ru-RU" sz="1100" i="0" dirty="0">
                        <a:effectLst/>
                        <a:latin typeface="Calibri"/>
                        <a:ea typeface="Calibri"/>
                        <a:cs typeface="Times New Roman"/>
                      </a:endParaRPr>
                    </a:p>
                    <a:p>
                      <a:pPr algn="just">
                        <a:lnSpc>
                          <a:spcPct val="115000"/>
                        </a:lnSpc>
                        <a:spcAft>
                          <a:spcPts val="0"/>
                        </a:spcAft>
                      </a:pPr>
                      <a:r>
                        <a:rPr lang="ru-RU" sz="1100" i="0" dirty="0">
                          <a:effectLst/>
                          <a:latin typeface="Times New Roman"/>
                          <a:ea typeface="Batang"/>
                          <a:cs typeface="Times New Roman"/>
                        </a:rPr>
                        <a:t> </a:t>
                      </a:r>
                      <a:endParaRPr lang="ru-RU" sz="1100" i="0" dirty="0">
                        <a:effectLst/>
                        <a:latin typeface="Calibri"/>
                        <a:ea typeface="Calibri"/>
                        <a:cs typeface="Times New Roman"/>
                      </a:endParaRPr>
                    </a:p>
                  </a:txBody>
                  <a:tcPr marL="28382" marR="283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a:ea typeface="Calibri"/>
                          <a:cs typeface="Times New Roman"/>
                        </a:rPr>
                        <a:t>- </a:t>
                      </a:r>
                      <a:r>
                        <a:rPr lang="tt-RU" sz="1100" dirty="0">
                          <a:effectLst/>
                          <a:latin typeface="Times New Roman"/>
                          <a:ea typeface="Calibri"/>
                          <a:cs typeface="Times New Roman"/>
                        </a:rPr>
                        <a:t>матур әдәбият уку процессында сүзлекне баету, активлаштыру, телнең матурлыгын, образлылыгын күрсәтү; </a:t>
                      </a:r>
                      <a:endParaRPr lang="ru-RU" sz="1100" dirty="0">
                        <a:effectLst/>
                        <a:latin typeface="Calibri"/>
                        <a:ea typeface="Calibri"/>
                        <a:cs typeface="Times New Roman"/>
                      </a:endParaRPr>
                    </a:p>
                    <a:p>
                      <a:pPr algn="just">
                        <a:lnSpc>
                          <a:spcPct val="115000"/>
                        </a:lnSpc>
                        <a:spcAft>
                          <a:spcPts val="0"/>
                        </a:spcAft>
                      </a:pPr>
                      <a:r>
                        <a:rPr lang="tt-RU" sz="1100" dirty="0">
                          <a:effectLst/>
                          <a:latin typeface="Times New Roman"/>
                          <a:ea typeface="Times New Roman"/>
                          <a:cs typeface="Times New Roman"/>
                        </a:rPr>
                        <a:t>- әйлән-тирә предметлар белән таныштыру барышында сүзлекне баету; </a:t>
                      </a:r>
                      <a:endParaRPr lang="ru-RU" sz="1100" dirty="0">
                        <a:effectLst/>
                        <a:latin typeface="Calibri"/>
                        <a:ea typeface="Calibri"/>
                        <a:cs typeface="Times New Roman"/>
                      </a:endParaRPr>
                    </a:p>
                    <a:p>
                      <a:pPr algn="just">
                        <a:lnSpc>
                          <a:spcPct val="115000"/>
                        </a:lnSpc>
                        <a:spcAft>
                          <a:spcPts val="0"/>
                        </a:spcAft>
                      </a:pPr>
                      <a:r>
                        <a:rPr lang="tt-RU" sz="1100" dirty="0">
                          <a:effectLst/>
                          <a:latin typeface="Times New Roman"/>
                          <a:ea typeface="Calibri"/>
                          <a:cs typeface="Times New Roman"/>
                        </a:rPr>
                        <a:t>- синоним һәм антонимнар куллану ярдәмендә сүзлекне киңәйтү; </a:t>
                      </a:r>
                      <a:endParaRPr lang="ru-RU" sz="1100" dirty="0">
                        <a:effectLst/>
                        <a:latin typeface="Calibri"/>
                        <a:ea typeface="Calibri"/>
                        <a:cs typeface="Times New Roman"/>
                      </a:endParaRPr>
                    </a:p>
                    <a:p>
                      <a:pPr algn="just">
                        <a:lnSpc>
                          <a:spcPct val="115000"/>
                        </a:lnSpc>
                        <a:spcAft>
                          <a:spcPts val="0"/>
                        </a:spcAft>
                      </a:pPr>
                      <a:r>
                        <a:rPr lang="tt-RU" sz="1100" dirty="0">
                          <a:effectLst/>
                          <a:latin typeface="Times New Roman"/>
                          <a:ea typeface="Calibri"/>
                          <a:cs typeface="Times New Roman"/>
                        </a:rPr>
                        <a:t>- сүзнең күчерелмә мәгънәләрен аңлату һәм фикерне төгәлрәк </a:t>
                      </a:r>
                      <a:r>
                        <a:rPr lang="tt-RU" sz="1100" dirty="0" smtClean="0">
                          <a:effectLst/>
                          <a:latin typeface="Times New Roman"/>
                          <a:ea typeface="Calibri"/>
                          <a:cs typeface="Times New Roman"/>
                        </a:rPr>
                        <a:t>белдерү </a:t>
                      </a:r>
                      <a:r>
                        <a:rPr lang="tt-RU" sz="1100" dirty="0">
                          <a:effectLst/>
                          <a:latin typeface="Times New Roman"/>
                          <a:ea typeface="Calibri"/>
                          <a:cs typeface="Times New Roman"/>
                        </a:rPr>
                        <a:t>өчен сөйләмдә куллануны булдыру;  </a:t>
                      </a:r>
                      <a:endParaRPr lang="ru-RU" sz="1100" dirty="0">
                        <a:effectLst/>
                        <a:latin typeface="Calibri"/>
                        <a:ea typeface="Calibri"/>
                        <a:cs typeface="Times New Roman"/>
                      </a:endParaRPr>
                    </a:p>
                    <a:p>
                      <a:pPr algn="just">
                        <a:lnSpc>
                          <a:spcPct val="115000"/>
                        </a:lnSpc>
                        <a:spcAft>
                          <a:spcPts val="0"/>
                        </a:spcAft>
                      </a:pPr>
                      <a:r>
                        <a:rPr lang="ru-RU" sz="1100" dirty="0">
                          <a:effectLst/>
                          <a:latin typeface="Times New Roman"/>
                          <a:ea typeface="Calibri"/>
                          <a:cs typeface="Times New Roman"/>
                        </a:rPr>
                        <a:t>- </a:t>
                      </a:r>
                      <a:r>
                        <a:rPr lang="tt-RU" sz="1100" dirty="0">
                          <a:effectLst/>
                          <a:latin typeface="Times New Roman"/>
                          <a:ea typeface="Calibri"/>
                          <a:cs typeface="Times New Roman"/>
                        </a:rPr>
                        <a:t>күпмәгънәле сүзләр, омонимнар, фразеологик әйтелмәләр белән таныштыру. </a:t>
                      </a:r>
                      <a:endParaRPr lang="ru-RU" sz="1100" dirty="0">
                        <a:effectLst/>
                        <a:latin typeface="Calibri"/>
                        <a:ea typeface="Calibri"/>
                        <a:cs typeface="Times New Roman"/>
                      </a:endParaRPr>
                    </a:p>
                  </a:txBody>
                  <a:tcPr marL="28382" marR="283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7622">
                <a:tc>
                  <a:txBody>
                    <a:bodyPr/>
                    <a:lstStyle/>
                    <a:p>
                      <a:pPr algn="just">
                        <a:lnSpc>
                          <a:spcPct val="115000"/>
                        </a:lnSpc>
                        <a:spcAft>
                          <a:spcPts val="0"/>
                        </a:spcAft>
                      </a:pPr>
                      <a:r>
                        <a:rPr lang="tt-RU" sz="1100" b="1" i="0" dirty="0">
                          <a:effectLst/>
                          <a:latin typeface="Times New Roman"/>
                          <a:ea typeface="Calibri"/>
                          <a:cs typeface="Times New Roman"/>
                        </a:rPr>
                        <a:t>Грамматик яктан дөрес, бәйләнешле диалогик һәм монологик сөйләм </a:t>
                      </a:r>
                      <a:r>
                        <a:rPr lang="tt-RU" sz="1100" b="1" i="0" dirty="0" smtClean="0">
                          <a:effectLst/>
                          <a:latin typeface="Times New Roman"/>
                          <a:ea typeface="Calibri"/>
                          <a:cs typeface="Times New Roman"/>
                        </a:rPr>
                        <a:t>үстерү</a:t>
                      </a:r>
                      <a:endParaRPr lang="ru-RU" sz="1100" i="0" dirty="0">
                        <a:effectLst/>
                        <a:latin typeface="Calibri"/>
                        <a:ea typeface="Calibri"/>
                        <a:cs typeface="Times New Roman"/>
                      </a:endParaRPr>
                    </a:p>
                    <a:p>
                      <a:pPr algn="just">
                        <a:lnSpc>
                          <a:spcPct val="115000"/>
                        </a:lnSpc>
                        <a:spcAft>
                          <a:spcPts val="0"/>
                        </a:spcAft>
                      </a:pPr>
                      <a:r>
                        <a:rPr lang="ru-RU" sz="1100" i="0" dirty="0">
                          <a:effectLst/>
                          <a:latin typeface="Times New Roman"/>
                          <a:ea typeface="Batang"/>
                          <a:cs typeface="Times New Roman"/>
                        </a:rPr>
                        <a:t> </a:t>
                      </a:r>
                      <a:endParaRPr lang="ru-RU" sz="1100" i="0" dirty="0">
                        <a:effectLst/>
                        <a:latin typeface="Calibri"/>
                        <a:ea typeface="Calibri"/>
                        <a:cs typeface="Times New Roman"/>
                      </a:endParaRPr>
                    </a:p>
                  </a:txBody>
                  <a:tcPr marL="28382" marR="283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a:ea typeface="Calibri"/>
                          <a:cs typeface="Times New Roman"/>
                        </a:rPr>
                        <a:t>- </a:t>
                      </a:r>
                      <a:r>
                        <a:rPr lang="tt-RU" sz="1100" dirty="0">
                          <a:effectLst/>
                          <a:latin typeface="Times New Roman"/>
                          <a:ea typeface="Calibri"/>
                          <a:cs typeface="Times New Roman"/>
                        </a:rPr>
                        <a:t>исемнәрне күплек санга кую һәм аларны сөйләмдә куллану; </a:t>
                      </a:r>
                      <a:endParaRPr lang="ru-RU" sz="1100" dirty="0">
                        <a:effectLst/>
                        <a:latin typeface="Calibri"/>
                        <a:ea typeface="Calibri"/>
                        <a:cs typeface="Times New Roman"/>
                      </a:endParaRPr>
                    </a:p>
                    <a:p>
                      <a:pPr algn="just">
                        <a:lnSpc>
                          <a:spcPct val="115000"/>
                        </a:lnSpc>
                        <a:spcAft>
                          <a:spcPts val="0"/>
                        </a:spcAft>
                      </a:pPr>
                      <a:r>
                        <a:rPr lang="ru-RU" sz="1100" dirty="0">
                          <a:effectLst/>
                          <a:latin typeface="Times New Roman"/>
                          <a:ea typeface="Calibri"/>
                          <a:cs typeface="Times New Roman"/>
                        </a:rPr>
                        <a:t>- </a:t>
                      </a:r>
                      <a:r>
                        <a:rPr lang="tt-RU" sz="1100" dirty="0">
                          <a:effectLst/>
                          <a:latin typeface="Times New Roman"/>
                          <a:ea typeface="Calibri"/>
                          <a:cs typeface="Times New Roman"/>
                        </a:rPr>
                        <a:t>боерык фигыльләрне һәм инфинитив формасын куллану; </a:t>
                      </a:r>
                      <a:endParaRPr lang="ru-RU" sz="1100" dirty="0">
                        <a:effectLst/>
                        <a:latin typeface="Calibri"/>
                        <a:ea typeface="Calibri"/>
                        <a:cs typeface="Times New Roman"/>
                      </a:endParaRPr>
                    </a:p>
                    <a:p>
                      <a:pPr algn="just">
                        <a:lnSpc>
                          <a:spcPct val="115000"/>
                        </a:lnSpc>
                        <a:spcAft>
                          <a:spcPts val="0"/>
                        </a:spcAft>
                      </a:pPr>
                      <a:r>
                        <a:rPr lang="tt-RU" sz="1100" dirty="0" smtClean="0">
                          <a:effectLst/>
                          <a:latin typeface="Times New Roman"/>
                          <a:ea typeface="Calibri"/>
                          <a:cs typeface="Times New Roman"/>
                        </a:rPr>
                        <a:t>- </a:t>
                      </a:r>
                      <a:r>
                        <a:rPr lang="tt-RU" sz="1100" dirty="0">
                          <a:effectLst/>
                          <a:latin typeface="Times New Roman"/>
                          <a:ea typeface="Calibri"/>
                          <a:cs typeface="Times New Roman"/>
                        </a:rPr>
                        <a:t>сүзләрдән сүзтезмәләр һм җөмләләр төзүгә ярдәм итү; - гади һәм катлаулаулы җөмләләр куллануны булдыру; </a:t>
                      </a:r>
                      <a:endParaRPr lang="ru-RU" sz="1100" dirty="0">
                        <a:effectLst/>
                        <a:latin typeface="Calibri"/>
                        <a:ea typeface="Calibri"/>
                        <a:cs typeface="Times New Roman"/>
                      </a:endParaRPr>
                    </a:p>
                    <a:p>
                      <a:pPr algn="just">
                        <a:lnSpc>
                          <a:spcPct val="115000"/>
                        </a:lnSpc>
                        <a:spcAft>
                          <a:spcPts val="0"/>
                        </a:spcAft>
                      </a:pPr>
                      <a:r>
                        <a:rPr lang="ru-RU" sz="1100" dirty="0">
                          <a:effectLst/>
                          <a:latin typeface="Times New Roman"/>
                          <a:ea typeface="Calibri"/>
                          <a:cs typeface="Times New Roman"/>
                        </a:rPr>
                        <a:t>- </a:t>
                      </a:r>
                      <a:r>
                        <a:rPr lang="tt-RU" sz="1100" dirty="0">
                          <a:effectLst/>
                          <a:latin typeface="Times New Roman"/>
                          <a:ea typeface="Calibri"/>
                          <a:cs typeface="Times New Roman"/>
                        </a:rPr>
                        <a:t>әйтү максаты буенча җөмлә төрләре белән таныштыру (хикәя, сорау, боеру). </a:t>
                      </a:r>
                      <a:endParaRPr lang="ru-RU" sz="1100" dirty="0">
                        <a:effectLst/>
                        <a:latin typeface="Calibri"/>
                        <a:ea typeface="Calibri"/>
                        <a:cs typeface="Times New Roman"/>
                      </a:endParaRPr>
                    </a:p>
                  </a:txBody>
                  <a:tcPr marL="28382" marR="283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1580">
                <a:tc>
                  <a:txBody>
                    <a:bodyPr/>
                    <a:lstStyle/>
                    <a:p>
                      <a:pPr algn="just">
                        <a:lnSpc>
                          <a:spcPct val="115000"/>
                        </a:lnSpc>
                        <a:spcAft>
                          <a:spcPts val="0"/>
                        </a:spcAft>
                      </a:pPr>
                      <a:r>
                        <a:rPr lang="tt-RU" sz="1100" b="1" i="0" dirty="0">
                          <a:effectLst/>
                          <a:latin typeface="Times New Roman"/>
                          <a:ea typeface="Calibri"/>
                          <a:cs typeface="Times New Roman"/>
                        </a:rPr>
                        <a:t>Бәйләнешле диалогик һәм монологик сөйләмне </a:t>
                      </a:r>
                      <a:r>
                        <a:rPr lang="tt-RU" sz="1100" b="1" i="0" dirty="0" smtClean="0">
                          <a:effectLst/>
                          <a:latin typeface="Times New Roman"/>
                          <a:ea typeface="Calibri"/>
                          <a:cs typeface="Times New Roman"/>
                        </a:rPr>
                        <a:t>үстерү </a:t>
                      </a:r>
                      <a:endParaRPr lang="ru-RU" sz="1100" i="0" dirty="0">
                        <a:effectLst/>
                        <a:latin typeface="Calibri"/>
                        <a:ea typeface="Calibri"/>
                        <a:cs typeface="Times New Roman"/>
                      </a:endParaRPr>
                    </a:p>
                  </a:txBody>
                  <a:tcPr marL="28382" marR="283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a:effectLst/>
                          <a:latin typeface="Times New Roman"/>
                          <a:ea typeface="Calibri"/>
                          <a:cs typeface="Times New Roman"/>
                        </a:rPr>
                        <a:t>- </a:t>
                      </a:r>
                      <a:r>
                        <a:rPr lang="tt-RU" sz="1100">
                          <a:effectLst/>
                          <a:latin typeface="Times New Roman"/>
                          <a:ea typeface="Calibri"/>
                          <a:cs typeface="Times New Roman"/>
                        </a:rPr>
                        <a:t>балаларны диалогик сөйләм алып баруның элементар кагыйдәләе белән таныштыру; </a:t>
                      </a:r>
                      <a:endParaRPr lang="ru-RU" sz="1100">
                        <a:effectLst/>
                        <a:latin typeface="Calibri"/>
                        <a:ea typeface="Calibri"/>
                        <a:cs typeface="Times New Roman"/>
                      </a:endParaRPr>
                    </a:p>
                    <a:p>
                      <a:pPr algn="just">
                        <a:lnSpc>
                          <a:spcPct val="115000"/>
                        </a:lnSpc>
                        <a:spcAft>
                          <a:spcPts val="0"/>
                        </a:spcAft>
                      </a:pPr>
                      <a:r>
                        <a:rPr lang="tt-RU" sz="1100">
                          <a:effectLst/>
                          <a:latin typeface="Times New Roman"/>
                          <a:ea typeface="Calibri"/>
                          <a:cs typeface="Times New Roman"/>
                        </a:rPr>
                        <a:t>- сөйләм этикетын үзләштерү (сәламләү, мөрәҗәгать итү, рәхмәт әйтү); </a:t>
                      </a:r>
                      <a:endParaRPr lang="ru-RU" sz="1100">
                        <a:effectLst/>
                        <a:latin typeface="Calibri"/>
                        <a:ea typeface="Calibri"/>
                        <a:cs typeface="Times New Roman"/>
                      </a:endParaRPr>
                    </a:p>
                    <a:p>
                      <a:pPr algn="just">
                        <a:lnSpc>
                          <a:spcPct val="115000"/>
                        </a:lnSpc>
                        <a:spcAft>
                          <a:spcPts val="0"/>
                        </a:spcAft>
                      </a:pPr>
                      <a:r>
                        <a:rPr lang="ru-RU" sz="1100">
                          <a:effectLst/>
                          <a:latin typeface="Times New Roman"/>
                          <a:ea typeface="Calibri"/>
                          <a:cs typeface="Times New Roman"/>
                        </a:rPr>
                        <a:t>-</a:t>
                      </a:r>
                      <a:r>
                        <a:rPr lang="tt-RU" sz="1100">
                          <a:effectLst/>
                          <a:latin typeface="Times New Roman"/>
                          <a:ea typeface="Calibri"/>
                          <a:cs typeface="Times New Roman"/>
                        </a:rPr>
                        <a:t>таныш әкиятләрнең структур яктан дөрес итеп төзүне булдыру: башу, уртасы, ахыры. </a:t>
                      </a:r>
                      <a:endParaRPr lang="ru-RU" sz="1100">
                        <a:effectLst/>
                        <a:latin typeface="Calibri"/>
                        <a:ea typeface="Calibri"/>
                        <a:cs typeface="Times New Roman"/>
                      </a:endParaRPr>
                    </a:p>
                  </a:txBody>
                  <a:tcPr marL="28382" marR="283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35528">
                <a:tc>
                  <a:txBody>
                    <a:bodyPr/>
                    <a:lstStyle/>
                    <a:p>
                      <a:pPr algn="just">
                        <a:lnSpc>
                          <a:spcPct val="115000"/>
                        </a:lnSpc>
                        <a:spcAft>
                          <a:spcPts val="0"/>
                        </a:spcAft>
                      </a:pPr>
                      <a:r>
                        <a:rPr lang="tt-RU" sz="1100" b="1" i="0" dirty="0">
                          <a:effectLst/>
                          <a:latin typeface="Times New Roman"/>
                          <a:ea typeface="Calibri"/>
                          <a:cs typeface="Times New Roman"/>
                        </a:rPr>
                        <a:t>Сөйләмне тавыш һәм интонация ягыннан дөрес </a:t>
                      </a:r>
                      <a:r>
                        <a:rPr lang="tt-RU" sz="1100" b="1" i="0" dirty="0" smtClean="0">
                          <a:effectLst/>
                          <a:latin typeface="Times New Roman"/>
                          <a:ea typeface="Calibri"/>
                          <a:cs typeface="Times New Roman"/>
                        </a:rPr>
                        <a:t>формалаштыру</a:t>
                      </a:r>
                      <a:endParaRPr lang="ru-RU" sz="1100" i="0" dirty="0">
                        <a:effectLst/>
                        <a:latin typeface="Calibri"/>
                        <a:ea typeface="Calibri"/>
                        <a:cs typeface="Times New Roman"/>
                      </a:endParaRPr>
                    </a:p>
                  </a:txBody>
                  <a:tcPr marL="28382" marR="283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a:ea typeface="Calibri"/>
                          <a:cs typeface="Times New Roman"/>
                        </a:rPr>
                        <a:t>- </a:t>
                      </a:r>
                      <a:r>
                        <a:rPr lang="tt-RU" sz="1100" dirty="0">
                          <a:effectLst/>
                          <a:latin typeface="Times New Roman"/>
                          <a:ea typeface="Calibri"/>
                          <a:cs typeface="Times New Roman"/>
                        </a:rPr>
                        <a:t>авазларның дөрес әйтелешен формалаштыру; </a:t>
                      </a:r>
                      <a:r>
                        <a:rPr lang="ru-RU" sz="1100" dirty="0">
                          <a:effectLst/>
                          <a:latin typeface="Times New Roman"/>
                          <a:ea typeface="Calibri"/>
                          <a:cs typeface="Times New Roman"/>
                        </a:rPr>
                        <a:t> </a:t>
                      </a:r>
                      <a:endParaRPr lang="ru-RU" sz="1100" dirty="0">
                        <a:effectLst/>
                        <a:latin typeface="Calibri"/>
                        <a:ea typeface="Calibri"/>
                        <a:cs typeface="Times New Roman"/>
                      </a:endParaRPr>
                    </a:p>
                    <a:p>
                      <a:pPr algn="just">
                        <a:lnSpc>
                          <a:spcPct val="115000"/>
                        </a:lnSpc>
                        <a:spcAft>
                          <a:spcPts val="0"/>
                        </a:spcAft>
                      </a:pPr>
                      <a:r>
                        <a:rPr lang="ru-RU" sz="1100" dirty="0">
                          <a:effectLst/>
                          <a:latin typeface="Times New Roman"/>
                          <a:ea typeface="Calibri"/>
                          <a:cs typeface="Times New Roman"/>
                        </a:rPr>
                        <a:t>-«</a:t>
                      </a:r>
                      <a:r>
                        <a:rPr lang="tt-RU" sz="1100" dirty="0">
                          <a:effectLst/>
                          <a:latin typeface="Times New Roman"/>
                          <a:ea typeface="Calibri"/>
                          <a:cs typeface="Times New Roman"/>
                        </a:rPr>
                        <a:t>сузыклар</a:t>
                      </a:r>
                      <a:r>
                        <a:rPr lang="ru-RU" sz="1100" dirty="0">
                          <a:effectLst/>
                          <a:latin typeface="Times New Roman"/>
                          <a:ea typeface="Calibri"/>
                          <a:cs typeface="Times New Roman"/>
                        </a:rPr>
                        <a:t> – </a:t>
                      </a:r>
                      <a:r>
                        <a:rPr lang="tt-RU" sz="1100" dirty="0">
                          <a:effectLst/>
                          <a:latin typeface="Times New Roman"/>
                          <a:ea typeface="Calibri"/>
                          <a:cs typeface="Times New Roman"/>
                        </a:rPr>
                        <a:t>тартыклар</a:t>
                      </a:r>
                      <a:r>
                        <a:rPr lang="ru-RU" sz="1100" dirty="0">
                          <a:effectLst/>
                          <a:latin typeface="Times New Roman"/>
                          <a:ea typeface="Calibri"/>
                          <a:cs typeface="Times New Roman"/>
                        </a:rPr>
                        <a:t>», «</a:t>
                      </a:r>
                      <a:r>
                        <a:rPr lang="tt-RU" sz="1100" dirty="0">
                          <a:effectLst/>
                          <a:latin typeface="Times New Roman"/>
                          <a:ea typeface="Calibri"/>
                          <a:cs typeface="Times New Roman"/>
                        </a:rPr>
                        <a:t>калын</a:t>
                      </a:r>
                      <a:r>
                        <a:rPr lang="ru-RU" sz="1100" dirty="0">
                          <a:effectLst/>
                          <a:latin typeface="Times New Roman"/>
                          <a:ea typeface="Calibri"/>
                          <a:cs typeface="Times New Roman"/>
                        </a:rPr>
                        <a:t>-</a:t>
                      </a:r>
                      <a:r>
                        <a:rPr lang="tt-RU" sz="1100" dirty="0">
                          <a:effectLst/>
                          <a:latin typeface="Times New Roman"/>
                          <a:ea typeface="Calibri"/>
                          <a:cs typeface="Times New Roman"/>
                        </a:rPr>
                        <a:t>нечкә сузык авазлар</a:t>
                      </a:r>
                      <a:r>
                        <a:rPr lang="ru-RU" sz="1100" dirty="0">
                          <a:effectLst/>
                          <a:latin typeface="Times New Roman"/>
                          <a:ea typeface="Calibri"/>
                          <a:cs typeface="Times New Roman"/>
                        </a:rPr>
                        <a:t>»</a:t>
                      </a:r>
                      <a:r>
                        <a:rPr lang="tt-RU" sz="1100" dirty="0">
                          <a:effectLst/>
                          <a:latin typeface="Times New Roman"/>
                          <a:ea typeface="Calibri"/>
                          <a:cs typeface="Times New Roman"/>
                        </a:rPr>
                        <a:t> белән таныштыру;</a:t>
                      </a:r>
                      <a:endParaRPr lang="ru-RU" sz="1100" dirty="0">
                        <a:effectLst/>
                        <a:latin typeface="Calibri"/>
                        <a:ea typeface="Calibri"/>
                        <a:cs typeface="Times New Roman"/>
                      </a:endParaRPr>
                    </a:p>
                    <a:p>
                      <a:pPr algn="just">
                        <a:lnSpc>
                          <a:spcPct val="115000"/>
                        </a:lnSpc>
                        <a:spcAft>
                          <a:spcPts val="0"/>
                        </a:spcAft>
                      </a:pPr>
                      <a:r>
                        <a:rPr lang="ru-RU" sz="1100" dirty="0">
                          <a:effectLst/>
                          <a:latin typeface="Times New Roman"/>
                          <a:ea typeface="Calibri"/>
                          <a:cs typeface="Times New Roman"/>
                        </a:rPr>
                        <a:t>- </a:t>
                      </a:r>
                      <a:r>
                        <a:rPr lang="tt-RU" sz="1100" dirty="0">
                          <a:effectLst/>
                          <a:latin typeface="Times New Roman"/>
                          <a:ea typeface="Calibri"/>
                          <a:cs typeface="Times New Roman"/>
                        </a:rPr>
                        <a:t>сүзнең иҗекләр структурасы белән таныштыру; </a:t>
                      </a:r>
                      <a:r>
                        <a:rPr lang="ru-RU" sz="1100" dirty="0">
                          <a:effectLst/>
                          <a:latin typeface="Times New Roman"/>
                          <a:ea typeface="Calibri"/>
                          <a:cs typeface="Times New Roman"/>
                        </a:rPr>
                        <a:t> </a:t>
                      </a:r>
                      <a:endParaRPr lang="ru-RU" sz="1100" dirty="0">
                        <a:effectLst/>
                        <a:latin typeface="Calibri"/>
                        <a:ea typeface="Calibri"/>
                        <a:cs typeface="Times New Roman"/>
                      </a:endParaRPr>
                    </a:p>
                    <a:p>
                      <a:pPr algn="just">
                        <a:lnSpc>
                          <a:spcPct val="115000"/>
                        </a:lnSpc>
                        <a:spcAft>
                          <a:spcPts val="0"/>
                        </a:spcAft>
                      </a:pPr>
                      <a:r>
                        <a:rPr lang="ru-RU" sz="1100" dirty="0">
                          <a:effectLst/>
                          <a:latin typeface="Times New Roman"/>
                          <a:ea typeface="Calibri"/>
                          <a:cs typeface="Times New Roman"/>
                        </a:rPr>
                        <a:t>- </a:t>
                      </a:r>
                      <a:r>
                        <a:rPr lang="tt-RU" sz="1100" dirty="0">
                          <a:effectLst/>
                          <a:latin typeface="Times New Roman"/>
                          <a:ea typeface="Calibri"/>
                          <a:cs typeface="Times New Roman"/>
                        </a:rPr>
                        <a:t>сүздә иҗекләр санын билгеләү; </a:t>
                      </a:r>
                      <a:endParaRPr lang="ru-RU" sz="1100" dirty="0">
                        <a:effectLst/>
                        <a:latin typeface="Calibri"/>
                        <a:ea typeface="Calibri"/>
                        <a:cs typeface="Times New Roman"/>
                      </a:endParaRPr>
                    </a:p>
                    <a:p>
                      <a:pPr algn="just">
                        <a:lnSpc>
                          <a:spcPct val="115000"/>
                        </a:lnSpc>
                        <a:spcAft>
                          <a:spcPts val="0"/>
                        </a:spcAft>
                      </a:pPr>
                      <a:r>
                        <a:rPr lang="ru-RU" sz="1100" dirty="0">
                          <a:effectLst/>
                          <a:latin typeface="Times New Roman"/>
                          <a:ea typeface="Calibri"/>
                          <a:cs typeface="Times New Roman"/>
                        </a:rPr>
                        <a:t>- </a:t>
                      </a:r>
                      <a:r>
                        <a:rPr lang="tt-RU" sz="1100" dirty="0">
                          <a:effectLst/>
                          <a:latin typeface="Times New Roman"/>
                          <a:ea typeface="Calibri"/>
                          <a:cs typeface="Times New Roman"/>
                        </a:rPr>
                        <a:t>сүзнең дөрес әйтелешен булдыру, хаталарны төзәтүдә булышу: басым кую, авазларны дөрес формалаштыру. </a:t>
                      </a:r>
                      <a:endParaRPr lang="ru-RU" sz="1100" dirty="0">
                        <a:effectLst/>
                        <a:latin typeface="Calibri"/>
                        <a:ea typeface="Calibri"/>
                        <a:cs typeface="Times New Roman"/>
                      </a:endParaRPr>
                    </a:p>
                  </a:txBody>
                  <a:tcPr marL="28382" marR="283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94564">
                <a:tc>
                  <a:txBody>
                    <a:bodyPr/>
                    <a:lstStyle/>
                    <a:p>
                      <a:pPr>
                        <a:lnSpc>
                          <a:spcPct val="115000"/>
                        </a:lnSpc>
                        <a:spcAft>
                          <a:spcPts val="0"/>
                        </a:spcAft>
                      </a:pPr>
                      <a:r>
                        <a:rPr lang="tt-RU" sz="1100" b="1" i="0" dirty="0">
                          <a:effectLst/>
                          <a:latin typeface="Times New Roman"/>
                          <a:ea typeface="Calibri"/>
                          <a:cs typeface="Times New Roman"/>
                        </a:rPr>
                        <a:t>Сөйләмне үстерүдә милли региональ компонентны </a:t>
                      </a:r>
                      <a:r>
                        <a:rPr lang="tt-RU" sz="1100" b="1" i="0" dirty="0" smtClean="0">
                          <a:effectLst/>
                          <a:latin typeface="Times New Roman"/>
                          <a:ea typeface="Calibri"/>
                          <a:cs typeface="Times New Roman"/>
                        </a:rPr>
                        <a:t>куллану</a:t>
                      </a:r>
                      <a:endParaRPr lang="ru-RU" sz="1100" i="0" dirty="0">
                        <a:effectLst/>
                        <a:latin typeface="Calibri"/>
                        <a:ea typeface="Calibri"/>
                        <a:cs typeface="Times New Roman"/>
                      </a:endParaRPr>
                    </a:p>
                  </a:txBody>
                  <a:tcPr marL="28382" marR="283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a:ea typeface="Calibri"/>
                          <a:cs typeface="Times New Roman"/>
                        </a:rPr>
                        <a:t>- </a:t>
                      </a:r>
                      <a:r>
                        <a:rPr lang="tt-RU" sz="1100" dirty="0">
                          <a:effectLst/>
                          <a:latin typeface="Times New Roman"/>
                          <a:ea typeface="Calibri"/>
                          <a:cs typeface="Times New Roman"/>
                        </a:rPr>
                        <a:t>балаларны дәүләт телләренә бертигез күләмдә өйрәтү (татар-рус)</a:t>
                      </a:r>
                      <a:endParaRPr lang="ru-RU" sz="1100" dirty="0">
                        <a:effectLst/>
                        <a:latin typeface="Calibri"/>
                        <a:ea typeface="Calibri"/>
                        <a:cs typeface="Times New Roman"/>
                      </a:endParaRPr>
                    </a:p>
                    <a:p>
                      <a:pPr algn="just">
                        <a:lnSpc>
                          <a:spcPct val="115000"/>
                        </a:lnSpc>
                        <a:spcAft>
                          <a:spcPts val="0"/>
                        </a:spcAft>
                      </a:pPr>
                      <a:r>
                        <a:rPr lang="ru-RU" sz="1100" dirty="0">
                          <a:effectLst/>
                          <a:latin typeface="Times New Roman"/>
                          <a:ea typeface="Calibri"/>
                          <a:cs typeface="Times New Roman"/>
                        </a:rPr>
                        <a:t>- </a:t>
                      </a:r>
                      <a:r>
                        <a:rPr lang="tt-RU" sz="1100" dirty="0">
                          <a:effectLst/>
                          <a:latin typeface="Times New Roman"/>
                          <a:ea typeface="Calibri"/>
                          <a:cs typeface="Times New Roman"/>
                        </a:rPr>
                        <a:t>туган тел нормаларын практикада дөрес итеп куллану; </a:t>
                      </a:r>
                      <a:endParaRPr lang="ru-RU" sz="1100" dirty="0">
                        <a:effectLst/>
                        <a:latin typeface="Calibri"/>
                        <a:ea typeface="Calibri"/>
                        <a:cs typeface="Times New Roman"/>
                      </a:endParaRPr>
                    </a:p>
                    <a:p>
                      <a:pPr algn="just">
                        <a:lnSpc>
                          <a:spcPct val="115000"/>
                        </a:lnSpc>
                        <a:spcAft>
                          <a:spcPts val="0"/>
                        </a:spcAft>
                      </a:pPr>
                      <a:r>
                        <a:rPr lang="ru-RU" sz="1100" dirty="0">
                          <a:effectLst/>
                          <a:latin typeface="Times New Roman"/>
                          <a:ea typeface="Calibri"/>
                          <a:cs typeface="Times New Roman"/>
                        </a:rPr>
                        <a:t>- </a:t>
                      </a:r>
                      <a:r>
                        <a:rPr lang="tt-RU" sz="1100" dirty="0">
                          <a:effectLst/>
                          <a:latin typeface="Times New Roman"/>
                          <a:ea typeface="Calibri"/>
                          <a:cs typeface="Times New Roman"/>
                        </a:rPr>
                        <a:t>туган телдә олылар белән иркен аралашу;</a:t>
                      </a:r>
                      <a:endParaRPr lang="ru-RU" sz="1100" dirty="0">
                        <a:effectLst/>
                        <a:latin typeface="Calibri"/>
                        <a:ea typeface="Calibri"/>
                        <a:cs typeface="Times New Roman"/>
                      </a:endParaRPr>
                    </a:p>
                    <a:p>
                      <a:pPr algn="just">
                        <a:lnSpc>
                          <a:spcPct val="115000"/>
                        </a:lnSpc>
                        <a:spcAft>
                          <a:spcPts val="0"/>
                        </a:spcAft>
                      </a:pPr>
                      <a:r>
                        <a:rPr lang="ru-RU" sz="1100" dirty="0">
                          <a:effectLst/>
                          <a:latin typeface="Times New Roman"/>
                          <a:ea typeface="Calibri"/>
                          <a:cs typeface="Times New Roman"/>
                        </a:rPr>
                        <a:t>- </a:t>
                      </a:r>
                      <a:r>
                        <a:rPr lang="tt-RU" sz="1100" dirty="0">
                          <a:effectLst/>
                          <a:latin typeface="Times New Roman"/>
                          <a:ea typeface="Calibri"/>
                          <a:cs typeface="Times New Roman"/>
                        </a:rPr>
                        <a:t>балалар бакчасындагы милли-мәдәни тирәлек ярдәмендә туган һәм чит телне өйрәнүгә кызыксыну булдыру; </a:t>
                      </a:r>
                      <a:endParaRPr lang="ru-RU" sz="1100" dirty="0">
                        <a:effectLst/>
                        <a:latin typeface="Calibri"/>
                        <a:ea typeface="Calibri"/>
                        <a:cs typeface="Times New Roman"/>
                      </a:endParaRPr>
                    </a:p>
                    <a:p>
                      <a:pPr algn="just">
                        <a:lnSpc>
                          <a:spcPct val="115000"/>
                        </a:lnSpc>
                        <a:spcAft>
                          <a:spcPts val="0"/>
                        </a:spcAft>
                      </a:pPr>
                      <a:r>
                        <a:rPr lang="tt-RU" sz="1100" dirty="0">
                          <a:effectLst/>
                          <a:latin typeface="Times New Roman"/>
                          <a:ea typeface="Calibri"/>
                          <a:cs typeface="Times New Roman"/>
                        </a:rPr>
                        <a:t>-информацион-коммуникатив технологияләр, уеннар, күрсәтмәлелек кулланып аралашу ситуацияләре булдыру.  </a:t>
                      </a:r>
                      <a:endParaRPr lang="ru-RU" sz="1100" dirty="0">
                        <a:effectLst/>
                        <a:latin typeface="Calibri"/>
                        <a:ea typeface="Calibri"/>
                        <a:cs typeface="Times New Roman"/>
                      </a:endParaRPr>
                    </a:p>
                  </a:txBody>
                  <a:tcPr marL="28382" marR="283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311208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214290"/>
            <a:ext cx="8686800" cy="785818"/>
          </a:xfrm>
        </p:spPr>
        <p:txBody>
          <a:bodyPr>
            <a:normAutofit/>
          </a:bodyPr>
          <a:lstStyle/>
          <a:p>
            <a:pPr algn="ctr"/>
            <a:r>
              <a:rPr lang="ru-RU" sz="3200" b="1" dirty="0">
                <a:latin typeface="Times New Roman" panose="02020603050405020304" pitchFamily="18" charset="0"/>
                <a:cs typeface="Times New Roman" panose="02020603050405020304" pitchFamily="18" charset="0"/>
              </a:rPr>
              <a:t>Нәфис-нәфасәти үсеш</a:t>
            </a:r>
          </a:p>
        </p:txBody>
      </p:sp>
      <p:graphicFrame>
        <p:nvGraphicFramePr>
          <p:cNvPr id="4" name="Объект 3"/>
          <p:cNvGraphicFramePr>
            <a:graphicFrameLocks noGrp="1"/>
          </p:cNvGraphicFramePr>
          <p:nvPr>
            <p:ph idx="1"/>
          </p:nvPr>
        </p:nvGraphicFramePr>
        <p:xfrm>
          <a:off x="0" y="1142984"/>
          <a:ext cx="9001156" cy="5705755"/>
        </p:xfrm>
        <a:graphic>
          <a:graphicData uri="http://schemas.openxmlformats.org/drawingml/2006/table">
            <a:tbl>
              <a:tblPr firstRow="1" firstCol="1" bandRow="1"/>
              <a:tblGrid>
                <a:gridCol w="2640784"/>
                <a:gridCol w="6360372"/>
              </a:tblGrid>
              <a:tr h="857258">
                <a:tc>
                  <a:txBody>
                    <a:bodyPr/>
                    <a:lstStyle/>
                    <a:p>
                      <a:pPr algn="just">
                        <a:lnSpc>
                          <a:spcPct val="115000"/>
                        </a:lnSpc>
                        <a:spcAft>
                          <a:spcPts val="0"/>
                        </a:spcAft>
                      </a:pPr>
                      <a:r>
                        <a:rPr lang="tt-RU" sz="1200" b="1" i="0" dirty="0">
                          <a:effectLst/>
                          <a:latin typeface="Times New Roman"/>
                          <a:ea typeface="Times New Roman"/>
                          <a:cs typeface="Times New Roman"/>
                        </a:rPr>
                        <a:t>Табигать Дөньясын, сәнгать әсәрләрен (язма, музыкаль, сурәтләү сәнгате) мәгънәви – кыйммәти яктан аңлау һәм кабул </a:t>
                      </a:r>
                      <a:r>
                        <a:rPr lang="tt-RU" sz="1200" b="1" i="0" dirty="0" smtClean="0">
                          <a:effectLst/>
                          <a:latin typeface="Times New Roman"/>
                          <a:ea typeface="Times New Roman"/>
                          <a:cs typeface="Times New Roman"/>
                        </a:rPr>
                        <a:t>итү</a:t>
                      </a:r>
                      <a:endParaRPr lang="ru-RU" sz="1200" i="0" dirty="0">
                        <a:effectLst/>
                        <a:latin typeface="Calibri"/>
                        <a:ea typeface="Calibri"/>
                        <a:cs typeface="Times New Roman"/>
                      </a:endParaRPr>
                    </a:p>
                  </a:txBody>
                  <a:tcPr marL="28938" marR="28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t-RU" sz="1200" dirty="0">
                          <a:effectLst/>
                          <a:latin typeface="Times New Roman"/>
                          <a:ea typeface="Times New Roman"/>
                          <a:cs typeface="Times New Roman"/>
                        </a:rPr>
                        <a:t>- югары сәнгать әсәрләрен аңлау һәм кабул итү тәҗрибәсен булдыру;  </a:t>
                      </a:r>
                      <a:endParaRPr lang="ru-RU" sz="1200" dirty="0">
                        <a:effectLst/>
                        <a:latin typeface="Calibri"/>
                        <a:ea typeface="Calibri"/>
                        <a:cs typeface="Times New Roman"/>
                      </a:endParaRPr>
                    </a:p>
                    <a:p>
                      <a:pPr algn="just">
                        <a:lnSpc>
                          <a:spcPct val="115000"/>
                        </a:lnSpc>
                        <a:spcAft>
                          <a:spcPts val="0"/>
                        </a:spcAft>
                      </a:pPr>
                      <a:r>
                        <a:rPr lang="ru-RU" sz="1200" dirty="0">
                          <a:effectLst/>
                          <a:latin typeface="Times New Roman"/>
                          <a:ea typeface="Times New Roman"/>
                          <a:cs typeface="Times New Roman"/>
                        </a:rPr>
                        <a:t>- </a:t>
                      </a:r>
                      <a:r>
                        <a:rPr lang="tt-RU" sz="1200" dirty="0">
                          <a:effectLst/>
                          <a:latin typeface="Times New Roman"/>
                          <a:ea typeface="Times New Roman"/>
                          <a:cs typeface="Times New Roman"/>
                        </a:rPr>
                        <a:t>балаларда сәнгатькә карата хөрмәт хисләре тәрбияләү; </a:t>
                      </a:r>
                      <a:endParaRPr lang="ru-RU" sz="1200" dirty="0">
                        <a:effectLst/>
                        <a:latin typeface="Calibri"/>
                        <a:ea typeface="Calibri"/>
                        <a:cs typeface="Times New Roman"/>
                      </a:endParaRPr>
                    </a:p>
                    <a:p>
                      <a:pPr algn="just">
                        <a:lnSpc>
                          <a:spcPct val="115000"/>
                        </a:lnSpc>
                        <a:spcAft>
                          <a:spcPts val="0"/>
                        </a:spcAft>
                      </a:pPr>
                      <a:r>
                        <a:rPr lang="ru-RU" sz="1200" i="1" dirty="0" smtClean="0">
                          <a:effectLst/>
                          <a:latin typeface="Times New Roman"/>
                          <a:ea typeface="Times New Roman"/>
                          <a:cs typeface="Times New Roman"/>
                        </a:rPr>
                        <a:t>-</a:t>
                      </a:r>
                      <a:r>
                        <a:rPr lang="tt-RU" sz="1200" dirty="0" smtClean="0">
                          <a:effectLst/>
                          <a:latin typeface="Times New Roman"/>
                          <a:ea typeface="Times New Roman"/>
                          <a:cs typeface="Times New Roman"/>
                        </a:rPr>
                        <a:t>балаларның </a:t>
                      </a:r>
                      <a:r>
                        <a:rPr lang="tt-RU" sz="1200" dirty="0">
                          <a:effectLst/>
                          <a:latin typeface="Times New Roman"/>
                          <a:ea typeface="Times New Roman"/>
                          <a:cs typeface="Times New Roman"/>
                        </a:rPr>
                        <a:t>кабул итүләренә, фикер йөртүләренә нигезләнеп, сәнгать әсәрләрен аңларга әзерләү. </a:t>
                      </a:r>
                      <a:endParaRPr lang="ru-RU" sz="1200" dirty="0">
                        <a:effectLst/>
                        <a:latin typeface="Calibri"/>
                        <a:ea typeface="Calibri"/>
                        <a:cs typeface="Times New Roman"/>
                      </a:endParaRPr>
                    </a:p>
                  </a:txBody>
                  <a:tcPr marL="28938" marR="28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9294">
                <a:tc>
                  <a:txBody>
                    <a:bodyPr/>
                    <a:lstStyle/>
                    <a:p>
                      <a:pPr algn="just">
                        <a:lnSpc>
                          <a:spcPct val="115000"/>
                        </a:lnSpc>
                        <a:spcAft>
                          <a:spcPts val="0"/>
                        </a:spcAft>
                      </a:pPr>
                      <a:r>
                        <a:rPr lang="tt-RU" sz="1200" b="1" i="0">
                          <a:effectLst/>
                          <a:latin typeface="Times New Roman"/>
                          <a:ea typeface="Times New Roman"/>
                          <a:cs typeface="Times New Roman"/>
                        </a:rPr>
                        <a:t>Әйләнә-тирә дөньяга эстетик караш формалаштыру </a:t>
                      </a:r>
                      <a:endParaRPr lang="ru-RU" sz="1200" i="0">
                        <a:effectLst/>
                        <a:latin typeface="Calibri"/>
                        <a:ea typeface="Calibri"/>
                        <a:cs typeface="Times New Roman"/>
                      </a:endParaRPr>
                    </a:p>
                  </a:txBody>
                  <a:tcPr marL="28938" marR="28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dirty="0">
                          <a:effectLst/>
                          <a:latin typeface="Times New Roman"/>
                          <a:ea typeface="Times New Roman"/>
                          <a:cs typeface="Times New Roman"/>
                        </a:rPr>
                        <a:t>- </a:t>
                      </a:r>
                      <a:r>
                        <a:rPr lang="tt-RU" sz="1200" dirty="0">
                          <a:effectLst/>
                          <a:latin typeface="Times New Roman"/>
                          <a:ea typeface="Times New Roman"/>
                          <a:cs typeface="Times New Roman"/>
                        </a:rPr>
                        <a:t>сәнгать әсәрләренә карата кызыксыну уяту; </a:t>
                      </a:r>
                      <a:endParaRPr lang="ru-RU" sz="1200" dirty="0">
                        <a:effectLst/>
                        <a:latin typeface="Calibri"/>
                        <a:ea typeface="Calibri"/>
                        <a:cs typeface="Times New Roman"/>
                      </a:endParaRPr>
                    </a:p>
                    <a:p>
                      <a:pPr algn="just">
                        <a:lnSpc>
                          <a:spcPct val="115000"/>
                        </a:lnSpc>
                        <a:spcAft>
                          <a:spcPts val="0"/>
                        </a:spcAft>
                      </a:pPr>
                      <a:r>
                        <a:rPr lang="tt-RU" sz="1200" i="1" dirty="0">
                          <a:effectLst/>
                          <a:latin typeface="Times New Roman"/>
                          <a:ea typeface="Times New Roman"/>
                          <a:cs typeface="Times New Roman"/>
                        </a:rPr>
                        <a:t>-</a:t>
                      </a:r>
                      <a:r>
                        <a:rPr lang="tt-RU" sz="1200" dirty="0">
                          <a:effectLst/>
                          <a:latin typeface="Times New Roman"/>
                          <a:ea typeface="Times New Roman"/>
                          <a:cs typeface="Times New Roman"/>
                        </a:rPr>
                        <a:t> төсләр, тавышлар төрлелеге, матурлык, сәнгатьле сөйләм турында күзаллау булдыру;  </a:t>
                      </a:r>
                      <a:endParaRPr lang="ru-RU" sz="1200" dirty="0">
                        <a:effectLst/>
                        <a:latin typeface="Calibri"/>
                        <a:ea typeface="Calibri"/>
                        <a:cs typeface="Times New Roman"/>
                      </a:endParaRPr>
                    </a:p>
                    <a:p>
                      <a:pPr algn="just">
                        <a:lnSpc>
                          <a:spcPct val="115000"/>
                        </a:lnSpc>
                        <a:spcAft>
                          <a:spcPts val="0"/>
                        </a:spcAft>
                      </a:pPr>
                      <a:r>
                        <a:rPr lang="tt-RU" sz="1200" dirty="0" smtClean="0">
                          <a:effectLst/>
                          <a:latin typeface="Times New Roman"/>
                          <a:ea typeface="Times New Roman"/>
                          <a:cs typeface="Times New Roman"/>
                        </a:rPr>
                        <a:t>-сәнгать </a:t>
                      </a:r>
                      <a:r>
                        <a:rPr lang="tt-RU" sz="1200" dirty="0">
                          <a:effectLst/>
                          <a:latin typeface="Times New Roman"/>
                          <a:ea typeface="Times New Roman"/>
                          <a:cs typeface="Times New Roman"/>
                        </a:rPr>
                        <a:t>әсәрләрен һәм табигать күренешләрен  кабул итү процессында күзаллау, образлы фикер йөртү, эстетик кабул итүне үстерү.  </a:t>
                      </a:r>
                      <a:endParaRPr lang="ru-RU" sz="1200" dirty="0">
                        <a:effectLst/>
                        <a:latin typeface="Calibri"/>
                        <a:ea typeface="Calibri"/>
                        <a:cs typeface="Times New Roman"/>
                      </a:endParaRPr>
                    </a:p>
                  </a:txBody>
                  <a:tcPr marL="28938" marR="28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2340">
                <a:tc>
                  <a:txBody>
                    <a:bodyPr/>
                    <a:lstStyle/>
                    <a:p>
                      <a:pPr algn="just">
                        <a:lnSpc>
                          <a:spcPct val="115000"/>
                        </a:lnSpc>
                        <a:spcAft>
                          <a:spcPts val="0"/>
                        </a:spcAft>
                      </a:pPr>
                      <a:r>
                        <a:rPr lang="tt-RU" sz="1200" b="1" i="0" dirty="0">
                          <a:effectLst/>
                          <a:latin typeface="Times New Roman"/>
                          <a:ea typeface="Times New Roman"/>
                          <a:cs typeface="Times New Roman"/>
                        </a:rPr>
                        <a:t>Сәнгать төрләре турында элементар күзаллау булдыру </a:t>
                      </a:r>
                      <a:endParaRPr lang="ru-RU" sz="1200" i="0" dirty="0">
                        <a:effectLst/>
                        <a:latin typeface="Calibri"/>
                        <a:ea typeface="Calibri"/>
                        <a:cs typeface="Times New Roman"/>
                      </a:endParaRPr>
                    </a:p>
                  </a:txBody>
                  <a:tcPr marL="28938" marR="28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dirty="0">
                          <a:effectLst/>
                          <a:latin typeface="Times New Roman" pitchFamily="18" charset="0"/>
                          <a:ea typeface="Times New Roman"/>
                          <a:cs typeface="Times New Roman" pitchFamily="18" charset="0"/>
                        </a:rPr>
                        <a:t>- </a:t>
                      </a:r>
                      <a:r>
                        <a:rPr lang="tt-RU" sz="1200" dirty="0">
                          <a:effectLst/>
                          <a:latin typeface="Times New Roman" pitchFamily="18" charset="0"/>
                          <a:ea typeface="Times New Roman"/>
                          <a:cs typeface="Times New Roman" pitchFamily="18" charset="0"/>
                        </a:rPr>
                        <a:t>с</a:t>
                      </a:r>
                      <a:r>
                        <a:rPr lang="ru-RU" sz="1200" dirty="0" err="1">
                          <a:effectLst/>
                          <a:latin typeface="Times New Roman" pitchFamily="18" charset="0"/>
                          <a:ea typeface="Times New Roman"/>
                          <a:cs typeface="Times New Roman" pitchFamily="18" charset="0"/>
                        </a:rPr>
                        <a:t>әнгать төрләре турында</a:t>
                      </a:r>
                      <a:r>
                        <a:rPr lang="ru-RU" sz="1200" dirty="0">
                          <a:effectLst/>
                          <a:latin typeface="Times New Roman" pitchFamily="18" charset="0"/>
                          <a:ea typeface="Times New Roman"/>
                          <a:cs typeface="Times New Roman" pitchFamily="18" charset="0"/>
                        </a:rPr>
                        <a:t> </a:t>
                      </a:r>
                      <a:r>
                        <a:rPr lang="ru-RU" sz="1200" dirty="0" err="1">
                          <a:effectLst/>
                          <a:latin typeface="Times New Roman" pitchFamily="18" charset="0"/>
                          <a:ea typeface="Times New Roman"/>
                          <a:cs typeface="Times New Roman" pitchFamily="18" charset="0"/>
                        </a:rPr>
                        <a:t>элементар</a:t>
                      </a:r>
                      <a:r>
                        <a:rPr lang="ru-RU" sz="1200" dirty="0">
                          <a:effectLst/>
                          <a:latin typeface="Times New Roman" pitchFamily="18" charset="0"/>
                          <a:ea typeface="Times New Roman"/>
                          <a:cs typeface="Times New Roman" pitchFamily="18" charset="0"/>
                        </a:rPr>
                        <a:t> </a:t>
                      </a:r>
                      <a:r>
                        <a:rPr lang="ru-RU" sz="1200" dirty="0" err="1">
                          <a:effectLst/>
                          <a:latin typeface="Times New Roman" pitchFamily="18" charset="0"/>
                          <a:ea typeface="Times New Roman"/>
                          <a:cs typeface="Times New Roman" pitchFamily="18" charset="0"/>
                        </a:rPr>
                        <a:t>күзаллау </a:t>
                      </a:r>
                      <a:r>
                        <a:rPr lang="ru-RU" sz="1200" dirty="0" err="1" smtClean="0">
                          <a:effectLst/>
                          <a:latin typeface="Times New Roman" pitchFamily="18" charset="0"/>
                          <a:ea typeface="Times New Roman"/>
                          <a:cs typeface="Times New Roman" pitchFamily="18" charset="0"/>
                        </a:rPr>
                        <a:t>булдыру</a:t>
                      </a:r>
                      <a:r>
                        <a:rPr lang="ru-RU" sz="1200" dirty="0" smtClean="0">
                          <a:effectLst/>
                          <a:latin typeface="Times New Roman" pitchFamily="18" charset="0"/>
                          <a:ea typeface="Times New Roman"/>
                          <a:cs typeface="Times New Roman" pitchFamily="18" charset="0"/>
                        </a:rPr>
                        <a:t>;</a:t>
                      </a:r>
                      <a:r>
                        <a:rPr lang="ru-RU" sz="1200" baseline="0" dirty="0" smtClean="0">
                          <a:effectLst/>
                          <a:latin typeface="Times New Roman" pitchFamily="18" charset="0"/>
                          <a:ea typeface="Times New Roman"/>
                          <a:cs typeface="Times New Roman" pitchFamily="18" charset="0"/>
                        </a:rPr>
                        <a:t> </a:t>
                      </a:r>
                      <a:endParaRPr lang="ru-RU" sz="1200" dirty="0">
                        <a:effectLst/>
                        <a:latin typeface="Times New Roman" pitchFamily="18" charset="0"/>
                        <a:ea typeface="Calibri"/>
                        <a:cs typeface="Times New Roman" pitchFamily="18" charset="0"/>
                      </a:endParaRPr>
                    </a:p>
                    <a:p>
                      <a:pPr algn="just">
                        <a:lnSpc>
                          <a:spcPct val="115000"/>
                        </a:lnSpc>
                        <a:spcAft>
                          <a:spcPts val="0"/>
                        </a:spcAft>
                      </a:pPr>
                      <a:r>
                        <a:rPr lang="ru-RU" sz="1200" b="0" dirty="0">
                          <a:effectLst/>
                          <a:latin typeface="Times New Roman" pitchFamily="18" charset="0"/>
                          <a:ea typeface="Calibri"/>
                          <a:cs typeface="Times New Roman" pitchFamily="18" charset="0"/>
                        </a:rPr>
                        <a:t>- </a:t>
                      </a:r>
                      <a:r>
                        <a:rPr lang="tt-RU" sz="1200" b="0" dirty="0" smtClean="0">
                          <a:effectLst/>
                          <a:latin typeface="Times New Roman" pitchFamily="18" charset="0"/>
                          <a:ea typeface="Calibri"/>
                          <a:cs typeface="Times New Roman" pitchFamily="18" charset="0"/>
                        </a:rPr>
                        <a:t>милли </a:t>
                      </a:r>
                      <a:r>
                        <a:rPr lang="tt-RU" sz="1200" b="0" dirty="0">
                          <a:effectLst/>
                          <a:latin typeface="Times New Roman" pitchFamily="18" charset="0"/>
                          <a:ea typeface="Calibri"/>
                          <a:cs typeface="Times New Roman" pitchFamily="18" charset="0"/>
                        </a:rPr>
                        <a:t>фольклор, туган </a:t>
                      </a:r>
                      <a:r>
                        <a:rPr lang="tt-RU" sz="1200" b="0" dirty="0" smtClean="0">
                          <a:effectLst/>
                          <a:latin typeface="Times New Roman" pitchFamily="18" charset="0"/>
                          <a:ea typeface="Calibri"/>
                          <a:cs typeface="Times New Roman" pitchFamily="18" charset="0"/>
                        </a:rPr>
                        <a:t>төбәктә</a:t>
                      </a:r>
                      <a:r>
                        <a:rPr lang="tt-RU" sz="1200" b="0" baseline="0" dirty="0" smtClean="0">
                          <a:effectLst/>
                          <a:latin typeface="Times New Roman" pitchFamily="18" charset="0"/>
                          <a:ea typeface="Calibri"/>
                          <a:cs typeface="Times New Roman" pitchFamily="18" charset="0"/>
                        </a:rPr>
                        <a:t> </a:t>
                      </a:r>
                      <a:r>
                        <a:rPr lang="tt-RU" sz="1200" b="0" dirty="0" smtClean="0">
                          <a:effectLst/>
                          <a:latin typeface="Times New Roman" pitchFamily="18" charset="0"/>
                          <a:ea typeface="Calibri"/>
                          <a:cs typeface="Times New Roman" pitchFamily="18" charset="0"/>
                        </a:rPr>
                        <a:t>иҗат </a:t>
                      </a:r>
                      <a:r>
                        <a:rPr lang="tt-RU" sz="1200" b="0" dirty="0">
                          <a:effectLst/>
                          <a:latin typeface="Times New Roman" pitchFamily="18" charset="0"/>
                          <a:ea typeface="Calibri"/>
                          <a:cs typeface="Times New Roman" pitchFamily="18" charset="0"/>
                        </a:rPr>
                        <a:t>итүче язучыларның әсәрләре белән таныштыру; </a:t>
                      </a:r>
                      <a:endParaRPr lang="ru-RU" sz="1200" dirty="0">
                        <a:effectLst/>
                        <a:latin typeface="Times New Roman" pitchFamily="18" charset="0"/>
                        <a:ea typeface="Calibri"/>
                        <a:cs typeface="Times New Roman" pitchFamily="18" charset="0"/>
                      </a:endParaRPr>
                    </a:p>
                    <a:p>
                      <a:pPr algn="just">
                        <a:lnSpc>
                          <a:spcPct val="115000"/>
                        </a:lnSpc>
                        <a:spcAft>
                          <a:spcPts val="0"/>
                        </a:spcAft>
                      </a:pPr>
                      <a:r>
                        <a:rPr lang="tt-RU" sz="1200" dirty="0">
                          <a:effectLst/>
                          <a:latin typeface="Times New Roman" pitchFamily="18" charset="0"/>
                          <a:ea typeface="Times New Roman"/>
                          <a:cs typeface="Times New Roman" pitchFamily="18" charset="0"/>
                        </a:rPr>
                        <a:t>- рус, татар, туган телләренең матурлыгы, образлылыгы, байлыгын күрә белү сәләтен үстерү. </a:t>
                      </a:r>
                      <a:endParaRPr lang="ru-RU" sz="1200" dirty="0">
                        <a:effectLst/>
                        <a:latin typeface="Times New Roman" pitchFamily="18" charset="0"/>
                        <a:ea typeface="Calibri"/>
                        <a:cs typeface="Times New Roman" pitchFamily="18" charset="0"/>
                      </a:endParaRPr>
                    </a:p>
                  </a:txBody>
                  <a:tcPr marL="28938" marR="28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1571">
                <a:tc>
                  <a:txBody>
                    <a:bodyPr/>
                    <a:lstStyle/>
                    <a:p>
                      <a:pPr algn="just">
                        <a:lnSpc>
                          <a:spcPct val="115000"/>
                        </a:lnSpc>
                        <a:spcAft>
                          <a:spcPts val="0"/>
                        </a:spcAft>
                      </a:pPr>
                      <a:r>
                        <a:rPr lang="tt-RU" sz="1200" b="1" i="0" dirty="0">
                          <a:effectLst/>
                          <a:latin typeface="Times New Roman"/>
                          <a:ea typeface="Times New Roman"/>
                          <a:cs typeface="Times New Roman"/>
                        </a:rPr>
                        <a:t>Матур әдәбият персонажлары хис-кичерешләрен уртаклашу, кабул итүне стимуллаштырырга</a:t>
                      </a:r>
                      <a:endParaRPr lang="ru-RU" sz="1200" i="0" dirty="0">
                        <a:effectLst/>
                        <a:latin typeface="Calibri"/>
                        <a:ea typeface="Calibri"/>
                        <a:cs typeface="Times New Roman"/>
                      </a:endParaRPr>
                    </a:p>
                    <a:p>
                      <a:pPr algn="just">
                        <a:lnSpc>
                          <a:spcPct val="115000"/>
                        </a:lnSpc>
                        <a:spcAft>
                          <a:spcPts val="0"/>
                        </a:spcAft>
                      </a:pPr>
                      <a:r>
                        <a:rPr lang="tt-RU" sz="1200" i="0" dirty="0">
                          <a:effectLst/>
                          <a:latin typeface="Times New Roman"/>
                          <a:ea typeface="Batang"/>
                          <a:cs typeface="Times New Roman"/>
                        </a:rPr>
                        <a:t> </a:t>
                      </a:r>
                      <a:endParaRPr lang="ru-RU" sz="1200" i="0" dirty="0">
                        <a:effectLst/>
                        <a:latin typeface="Calibri"/>
                        <a:ea typeface="Calibri"/>
                        <a:cs typeface="Times New Roman"/>
                      </a:endParaRPr>
                    </a:p>
                  </a:txBody>
                  <a:tcPr marL="28938" marR="28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t-RU" sz="1200" dirty="0">
                          <a:effectLst/>
                          <a:latin typeface="Times New Roman" pitchFamily="18" charset="0"/>
                          <a:ea typeface="Times New Roman"/>
                          <a:cs typeface="Times New Roman" pitchFamily="18" charset="0"/>
                        </a:rPr>
                        <a:t>- сәнгать әсәрләрен эмоциональ кабул итү тәҗрибәсен туплауны;</a:t>
                      </a:r>
                      <a:endParaRPr lang="ru-RU" sz="1200" dirty="0">
                        <a:effectLst/>
                        <a:latin typeface="Times New Roman" pitchFamily="18" charset="0"/>
                        <a:ea typeface="Calibri"/>
                        <a:cs typeface="Times New Roman" pitchFamily="18" charset="0"/>
                      </a:endParaRPr>
                    </a:p>
                    <a:p>
                      <a:pPr algn="just">
                        <a:lnSpc>
                          <a:spcPct val="115000"/>
                        </a:lnSpc>
                        <a:spcAft>
                          <a:spcPts val="0"/>
                        </a:spcAft>
                      </a:pPr>
                      <a:r>
                        <a:rPr lang="ru-RU" sz="1200" dirty="0">
                          <a:effectLst/>
                          <a:latin typeface="Times New Roman" pitchFamily="18" charset="0"/>
                          <a:ea typeface="Times New Roman"/>
                          <a:cs typeface="Times New Roman" pitchFamily="18" charset="0"/>
                        </a:rPr>
                        <a:t>- </a:t>
                      </a:r>
                      <a:r>
                        <a:rPr lang="tt-RU" sz="1200" dirty="0">
                          <a:effectLst/>
                          <a:latin typeface="Times New Roman" pitchFamily="18" charset="0"/>
                          <a:ea typeface="Times New Roman"/>
                          <a:cs typeface="Times New Roman" pitchFamily="18" charset="0"/>
                        </a:rPr>
                        <a:t>сәнгатькә карата кызыксындыру хисләрен үстерү; </a:t>
                      </a:r>
                      <a:endParaRPr lang="ru-RU" sz="1200" dirty="0">
                        <a:effectLst/>
                        <a:latin typeface="Times New Roman" pitchFamily="18" charset="0"/>
                        <a:ea typeface="Calibri"/>
                        <a:cs typeface="Times New Roman" pitchFamily="18" charset="0"/>
                      </a:endParaRPr>
                    </a:p>
                    <a:p>
                      <a:pPr algn="just">
                        <a:lnSpc>
                          <a:spcPct val="115000"/>
                        </a:lnSpc>
                        <a:spcAft>
                          <a:spcPts val="0"/>
                        </a:spcAft>
                      </a:pPr>
                      <a:r>
                        <a:rPr lang="ru-RU" sz="1200" dirty="0">
                          <a:effectLst/>
                          <a:latin typeface="Times New Roman" pitchFamily="18" charset="0"/>
                          <a:ea typeface="Times New Roman"/>
                          <a:cs typeface="Times New Roman" pitchFamily="18" charset="0"/>
                        </a:rPr>
                        <a:t>- </a:t>
                      </a:r>
                      <a:r>
                        <a:rPr lang="tt-RU" sz="1200" dirty="0">
                          <a:effectLst/>
                          <a:latin typeface="Times New Roman" pitchFamily="18" charset="0"/>
                          <a:ea typeface="Times New Roman"/>
                          <a:cs typeface="Times New Roman" pitchFamily="18" charset="0"/>
                        </a:rPr>
                        <a:t>сәнгать әсәрләре ярдәмендә ата-аналарга карата хөрмәт, Ватанга мәхәббәт, табигатькә хөрмәт хисен тәрбияләү; </a:t>
                      </a:r>
                      <a:endParaRPr lang="ru-RU" sz="1200" dirty="0">
                        <a:effectLst/>
                        <a:latin typeface="Times New Roman" pitchFamily="18" charset="0"/>
                        <a:ea typeface="Calibri"/>
                        <a:cs typeface="Times New Roman" pitchFamily="18" charset="0"/>
                      </a:endParaRPr>
                    </a:p>
                    <a:p>
                      <a:pPr algn="just">
                        <a:lnSpc>
                          <a:spcPct val="115000"/>
                        </a:lnSpc>
                        <a:spcAft>
                          <a:spcPts val="0"/>
                        </a:spcAft>
                      </a:pPr>
                      <a:r>
                        <a:rPr lang="ru-RU" sz="1200" dirty="0">
                          <a:effectLst/>
                          <a:latin typeface="Times New Roman" pitchFamily="18" charset="0"/>
                          <a:ea typeface="Times New Roman"/>
                          <a:cs typeface="Times New Roman" pitchFamily="18" charset="0"/>
                        </a:rPr>
                        <a:t>- </a:t>
                      </a:r>
                      <a:r>
                        <a:rPr lang="tt-RU" sz="1200" dirty="0">
                          <a:effectLst/>
                          <a:latin typeface="Times New Roman" pitchFamily="18" charset="0"/>
                          <a:ea typeface="Times New Roman"/>
                          <a:cs typeface="Times New Roman" pitchFamily="18" charset="0"/>
                        </a:rPr>
                        <a:t>сәнгать әсәрләренә эстетик бәяләмә бирү, баланың үз фикерләрен җиткерүләрен булдыру. </a:t>
                      </a:r>
                      <a:endParaRPr lang="ru-RU" sz="1200" dirty="0">
                        <a:effectLst/>
                        <a:latin typeface="Times New Roman" pitchFamily="18" charset="0"/>
                        <a:ea typeface="Calibri"/>
                        <a:cs typeface="Times New Roman" pitchFamily="18" charset="0"/>
                      </a:endParaRPr>
                    </a:p>
                  </a:txBody>
                  <a:tcPr marL="28938" marR="28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8693">
                <a:tc>
                  <a:txBody>
                    <a:bodyPr/>
                    <a:lstStyle/>
                    <a:p>
                      <a:pPr algn="just">
                        <a:lnSpc>
                          <a:spcPct val="115000"/>
                        </a:lnSpc>
                        <a:spcAft>
                          <a:spcPts val="0"/>
                        </a:spcAft>
                      </a:pPr>
                      <a:r>
                        <a:rPr lang="tt-RU" sz="1200" b="1" i="0">
                          <a:effectLst/>
                          <a:latin typeface="Times New Roman"/>
                          <a:ea typeface="Times New Roman"/>
                          <a:cs typeface="Times New Roman"/>
                        </a:rPr>
                        <a:t>Балаларның мөстәкыйль иҗади эшчәнлекләрен булдыру </a:t>
                      </a:r>
                      <a:endParaRPr lang="ru-RU" sz="1200" i="0">
                        <a:effectLst/>
                        <a:latin typeface="Calibri"/>
                        <a:ea typeface="Calibri"/>
                        <a:cs typeface="Times New Roman"/>
                      </a:endParaRPr>
                    </a:p>
                    <a:p>
                      <a:pPr algn="just">
                        <a:lnSpc>
                          <a:spcPct val="115000"/>
                        </a:lnSpc>
                        <a:spcAft>
                          <a:spcPts val="0"/>
                        </a:spcAft>
                      </a:pPr>
                      <a:r>
                        <a:rPr lang="ru-RU" sz="1200" i="0">
                          <a:effectLst/>
                          <a:latin typeface="Times New Roman"/>
                          <a:ea typeface="Batang"/>
                          <a:cs typeface="Times New Roman"/>
                        </a:rPr>
                        <a:t> </a:t>
                      </a:r>
                      <a:endParaRPr lang="ru-RU" sz="1200" i="0">
                        <a:effectLst/>
                        <a:latin typeface="Calibri"/>
                        <a:ea typeface="Calibri"/>
                        <a:cs typeface="Times New Roman"/>
                      </a:endParaRPr>
                    </a:p>
                  </a:txBody>
                  <a:tcPr marL="28938" marR="28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dirty="0">
                          <a:effectLst/>
                          <a:latin typeface="Times New Roman" pitchFamily="18" charset="0"/>
                          <a:ea typeface="Times New Roman"/>
                          <a:cs typeface="Times New Roman" pitchFamily="18" charset="0"/>
                        </a:rPr>
                        <a:t>- </a:t>
                      </a:r>
                      <a:r>
                        <a:rPr lang="tt-RU" sz="1200" dirty="0">
                          <a:effectLst/>
                          <a:latin typeface="Times New Roman" pitchFamily="18" charset="0"/>
                          <a:ea typeface="Times New Roman"/>
                          <a:cs typeface="Times New Roman" pitchFamily="18" charset="0"/>
                        </a:rPr>
                        <a:t>авторлар геройларын, табигать күренешләрен тасвирлау өчен кулланган сурәтләү чараларына игътибар итү</a:t>
                      </a:r>
                      <a:r>
                        <a:rPr lang="tt-RU" sz="1200" dirty="0" smtClean="0">
                          <a:effectLst/>
                          <a:latin typeface="Times New Roman" pitchFamily="18" charset="0"/>
                          <a:ea typeface="Times New Roman"/>
                          <a:cs typeface="Times New Roman" pitchFamily="18" charset="0"/>
                        </a:rPr>
                        <a:t>;</a:t>
                      </a:r>
                      <a:endParaRPr lang="ru-RU" sz="1200" dirty="0">
                        <a:effectLst/>
                        <a:latin typeface="Times New Roman" pitchFamily="18" charset="0"/>
                        <a:ea typeface="Calibri"/>
                        <a:cs typeface="Times New Roman" pitchFamily="18" charset="0"/>
                      </a:endParaRPr>
                    </a:p>
                    <a:p>
                      <a:pPr algn="just">
                        <a:lnSpc>
                          <a:spcPct val="115000"/>
                        </a:lnSpc>
                        <a:spcAft>
                          <a:spcPts val="0"/>
                        </a:spcAft>
                      </a:pPr>
                      <a:r>
                        <a:rPr lang="ru-RU" sz="1200" dirty="0">
                          <a:effectLst/>
                          <a:latin typeface="Times New Roman" pitchFamily="18" charset="0"/>
                          <a:ea typeface="Times New Roman"/>
                          <a:cs typeface="Times New Roman" pitchFamily="18" charset="0"/>
                        </a:rPr>
                        <a:t>- </a:t>
                      </a:r>
                      <a:r>
                        <a:rPr lang="tt-RU" sz="1200" dirty="0">
                          <a:effectLst/>
                          <a:latin typeface="Times New Roman" pitchFamily="18" charset="0"/>
                          <a:ea typeface="Times New Roman"/>
                          <a:cs typeface="Times New Roman" pitchFamily="18" charset="0"/>
                        </a:rPr>
                        <a:t>нәфис-нәфасәти эшчәнлектә балаларның практик күнекмәләре үсешен булдыру; </a:t>
                      </a:r>
                      <a:r>
                        <a:rPr lang="tt-RU" sz="1200" dirty="0" smtClean="0">
                          <a:effectLst/>
                          <a:latin typeface="Times New Roman" pitchFamily="18" charset="0"/>
                          <a:ea typeface="Times New Roman"/>
                          <a:cs typeface="Times New Roman" pitchFamily="18" charset="0"/>
                        </a:rPr>
                        <a:t> </a:t>
                      </a:r>
                      <a:endParaRPr lang="ru-RU" sz="1200" dirty="0">
                        <a:effectLst/>
                        <a:latin typeface="Times New Roman" pitchFamily="18" charset="0"/>
                        <a:ea typeface="Calibri"/>
                        <a:cs typeface="Times New Roman" pitchFamily="18" charset="0"/>
                      </a:endParaRPr>
                    </a:p>
                    <a:p>
                      <a:pPr algn="just">
                        <a:lnSpc>
                          <a:spcPct val="115000"/>
                        </a:lnSpc>
                        <a:spcAft>
                          <a:spcPts val="0"/>
                        </a:spcAft>
                      </a:pPr>
                      <a:r>
                        <a:rPr lang="ru-RU" sz="1200" dirty="0">
                          <a:effectLst/>
                          <a:latin typeface="Times New Roman" pitchFamily="18" charset="0"/>
                          <a:ea typeface="Times New Roman"/>
                          <a:cs typeface="Times New Roman" pitchFamily="18" charset="0"/>
                        </a:rPr>
                        <a:t>- </a:t>
                      </a:r>
                      <a:r>
                        <a:rPr lang="tt-RU" sz="1200" dirty="0">
                          <a:effectLst/>
                          <a:latin typeface="Times New Roman" pitchFamily="18" charset="0"/>
                          <a:ea typeface="Times New Roman"/>
                          <a:cs typeface="Times New Roman" pitchFamily="18" charset="0"/>
                        </a:rPr>
                        <a:t>образны форма, пропорция, детальләр, тавыш, хәрәкәт, мимика аша сурәтләүгә ирешү; </a:t>
                      </a:r>
                      <a:endParaRPr lang="ru-RU" sz="1200" dirty="0">
                        <a:effectLst/>
                        <a:latin typeface="Times New Roman" pitchFamily="18" charset="0"/>
                        <a:ea typeface="Calibri"/>
                        <a:cs typeface="Times New Roman" pitchFamily="18" charset="0"/>
                      </a:endParaRPr>
                    </a:p>
                  </a:txBody>
                  <a:tcPr marL="28938" marR="28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76599">
                <a:tc>
                  <a:txBody>
                    <a:bodyPr/>
                    <a:lstStyle/>
                    <a:p>
                      <a:pPr algn="just">
                        <a:lnSpc>
                          <a:spcPct val="115000"/>
                        </a:lnSpc>
                        <a:spcAft>
                          <a:spcPts val="0"/>
                        </a:spcAft>
                      </a:pPr>
                      <a:r>
                        <a:rPr lang="tt-RU" sz="1200" b="1" i="0" dirty="0">
                          <a:effectLst/>
                          <a:latin typeface="Times New Roman"/>
                          <a:ea typeface="Calibri"/>
                          <a:cs typeface="Times New Roman"/>
                        </a:rPr>
                        <a:t>Татар, рус, чуваш, мари, мордва, удмурт халкының музыкаль, әдәби әсәрләре аша балаларның нәфис-нәфасәти үсешен булдыру</a:t>
                      </a:r>
                      <a:endParaRPr lang="ru-RU" sz="1200" i="0" dirty="0">
                        <a:effectLst/>
                        <a:latin typeface="Calibri"/>
                        <a:ea typeface="Calibri"/>
                        <a:cs typeface="Times New Roman"/>
                      </a:endParaRPr>
                    </a:p>
                  </a:txBody>
                  <a:tcPr marL="28938" marR="28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t-RU" sz="1200" dirty="0">
                          <a:effectLst/>
                          <a:latin typeface="Times New Roman" pitchFamily="18" charset="0"/>
                          <a:ea typeface="Calibri"/>
                          <a:cs typeface="Times New Roman" pitchFamily="18" charset="0"/>
                        </a:rPr>
                        <a:t>- балаларга теарт, әдәбият, музыка өлкәсендә үзләренең сәләтләрен күрсәтү өчен шартлар тудыру; </a:t>
                      </a:r>
                      <a:endParaRPr lang="ru-RU" sz="1200" dirty="0">
                        <a:effectLst/>
                        <a:latin typeface="Times New Roman" pitchFamily="18" charset="0"/>
                        <a:ea typeface="Calibri"/>
                        <a:cs typeface="Times New Roman" pitchFamily="18" charset="0"/>
                      </a:endParaRPr>
                    </a:p>
                    <a:p>
                      <a:pPr algn="just">
                        <a:lnSpc>
                          <a:spcPct val="115000"/>
                        </a:lnSpc>
                        <a:spcAft>
                          <a:spcPts val="0"/>
                        </a:spcAft>
                      </a:pPr>
                      <a:r>
                        <a:rPr lang="tt-RU" sz="1200" dirty="0">
                          <a:effectLst/>
                          <a:latin typeface="Times New Roman" pitchFamily="18" charset="0"/>
                          <a:ea typeface="Calibri"/>
                          <a:cs typeface="Times New Roman" pitchFamily="18" charset="0"/>
                        </a:rPr>
                        <a:t>- Татарстан республикасында яшәүче халыкларның иҗатлары белән таныштыру аша балаларның продуктив эшчәнлеген үстерү; </a:t>
                      </a:r>
                      <a:endParaRPr lang="ru-RU" sz="1200" dirty="0">
                        <a:effectLst/>
                        <a:latin typeface="Times New Roman" pitchFamily="18" charset="0"/>
                        <a:ea typeface="Calibri"/>
                        <a:cs typeface="Times New Roman" pitchFamily="18" charset="0"/>
                      </a:endParaRPr>
                    </a:p>
                    <a:p>
                      <a:pPr algn="just">
                        <a:lnSpc>
                          <a:spcPct val="115000"/>
                        </a:lnSpc>
                        <a:spcAft>
                          <a:spcPts val="0"/>
                        </a:spcAft>
                      </a:pPr>
                      <a:r>
                        <a:rPr lang="ru-RU" sz="1200" dirty="0">
                          <a:effectLst/>
                          <a:latin typeface="Times New Roman" pitchFamily="18" charset="0"/>
                          <a:ea typeface="Calibri"/>
                          <a:cs typeface="Times New Roman" pitchFamily="18" charset="0"/>
                        </a:rPr>
                        <a:t>- </a:t>
                      </a:r>
                      <a:r>
                        <a:rPr lang="tt-RU" sz="1200" dirty="0">
                          <a:effectLst/>
                          <a:latin typeface="Times New Roman" pitchFamily="18" charset="0"/>
                          <a:ea typeface="Calibri"/>
                          <a:cs typeface="Times New Roman" pitchFamily="18" charset="0"/>
                        </a:rPr>
                        <a:t>татар, рус һәм башка халык әсәрләре белән таныштыру аша балаларга әхлакый-патриотик тәрбия бирү. </a:t>
                      </a:r>
                      <a:endParaRPr lang="ru-RU" sz="1200" dirty="0">
                        <a:effectLst/>
                        <a:latin typeface="Times New Roman" pitchFamily="18" charset="0"/>
                        <a:ea typeface="Calibri"/>
                        <a:cs typeface="Times New Roman" pitchFamily="18" charset="0"/>
                      </a:endParaRPr>
                    </a:p>
                  </a:txBody>
                  <a:tcPr marL="28938" marR="28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892617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88640"/>
            <a:ext cx="8686800" cy="1106760"/>
          </a:xfrm>
        </p:spPr>
        <p:txBody>
          <a:bodyPr>
            <a:normAutofit/>
          </a:bodyPr>
          <a:lstStyle/>
          <a:p>
            <a:pPr algn="ctr"/>
            <a:r>
              <a:rPr lang="ru-RU" sz="3200" b="1" dirty="0">
                <a:latin typeface="Times New Roman" panose="02020603050405020304" pitchFamily="18" charset="0"/>
                <a:cs typeface="Times New Roman" panose="02020603050405020304" pitchFamily="18" charset="0"/>
              </a:rPr>
              <a:t>Физик үсеш</a:t>
            </a:r>
          </a:p>
        </p:txBody>
      </p:sp>
      <p:graphicFrame>
        <p:nvGraphicFramePr>
          <p:cNvPr id="4" name="Таблица 3"/>
          <p:cNvGraphicFramePr>
            <a:graphicFrameLocks noGrp="1"/>
          </p:cNvGraphicFramePr>
          <p:nvPr>
            <p:extLst>
              <p:ext uri="{D42A27DB-BD31-4B8C-83A1-F6EECF244321}">
                <p14:modId xmlns:p14="http://schemas.microsoft.com/office/powerpoint/2010/main" val="1467484078"/>
              </p:ext>
            </p:extLst>
          </p:nvPr>
        </p:nvGraphicFramePr>
        <p:xfrm>
          <a:off x="142844" y="1142981"/>
          <a:ext cx="8929750" cy="5500728"/>
        </p:xfrm>
        <a:graphic>
          <a:graphicData uri="http://schemas.openxmlformats.org/drawingml/2006/table">
            <a:tbl>
              <a:tblPr firstRow="1" firstCol="1" bandRow="1"/>
              <a:tblGrid>
                <a:gridCol w="2307989"/>
                <a:gridCol w="6621761"/>
              </a:tblGrid>
              <a:tr h="1833576">
                <a:tc>
                  <a:txBody>
                    <a:bodyPr/>
                    <a:lstStyle/>
                    <a:p>
                      <a:pPr algn="just">
                        <a:lnSpc>
                          <a:spcPct val="115000"/>
                        </a:lnSpc>
                        <a:spcAft>
                          <a:spcPts val="0"/>
                        </a:spcAft>
                      </a:pPr>
                      <a:r>
                        <a:rPr lang="tt-RU" sz="1200" b="1" i="0" dirty="0">
                          <a:effectLst/>
                          <a:latin typeface="Times New Roman"/>
                          <a:ea typeface="Times New Roman"/>
                          <a:cs typeface="Times New Roman"/>
                        </a:rPr>
                        <a:t>Балаларда организмның терәк-хәрәкәт системасын, хәрәкәт координациясен, кулларның моторикасын ныгыта торган  хәрәкәт, координация, сыгылмалылык кебек физик үзлекләрне үстерү</a:t>
                      </a:r>
                      <a:endParaRPr lang="ru-RU" sz="1200" i="0" dirty="0">
                        <a:effectLst/>
                        <a:latin typeface="Calibri"/>
                        <a:ea typeface="Calibri"/>
                        <a:cs typeface="Times New Roman"/>
                      </a:endParaRPr>
                    </a:p>
                  </a:txBody>
                  <a:tcPr marL="14908" marR="14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dirty="0" smtClean="0">
                          <a:effectLst/>
                          <a:latin typeface="Times New Roman"/>
                          <a:ea typeface="Times New Roman"/>
                          <a:cs typeface="Times New Roman"/>
                        </a:rPr>
                        <a:t>- </a:t>
                      </a:r>
                      <a:r>
                        <a:rPr lang="tt-RU" sz="1200" dirty="0">
                          <a:effectLst/>
                          <a:latin typeface="Times New Roman"/>
                          <a:ea typeface="Times New Roman"/>
                          <a:cs typeface="Times New Roman"/>
                        </a:rPr>
                        <a:t>балаларның төрле физик күнегүләр турында күззалауларын киңәйтергә;  </a:t>
                      </a:r>
                      <a:endParaRPr lang="ru-RU" sz="1200" dirty="0">
                        <a:effectLst/>
                        <a:latin typeface="Calibri"/>
                        <a:ea typeface="Calibri"/>
                        <a:cs typeface="Times New Roman"/>
                      </a:endParaRPr>
                    </a:p>
                    <a:p>
                      <a:pPr algn="just">
                        <a:lnSpc>
                          <a:spcPct val="115000"/>
                        </a:lnSpc>
                        <a:spcAft>
                          <a:spcPts val="0"/>
                        </a:spcAft>
                      </a:pPr>
                      <a:r>
                        <a:rPr lang="ru-RU" sz="1200" dirty="0">
                          <a:effectLst/>
                          <a:latin typeface="Times New Roman"/>
                          <a:ea typeface="Times New Roman"/>
                          <a:cs typeface="Times New Roman"/>
                        </a:rPr>
                        <a:t>- </a:t>
                      </a:r>
                      <a:r>
                        <a:rPr lang="tt-RU" sz="1200" dirty="0">
                          <a:effectLst/>
                          <a:latin typeface="Times New Roman"/>
                          <a:ea typeface="Times New Roman"/>
                          <a:cs typeface="Times New Roman"/>
                        </a:rPr>
                        <a:t>максатчан рәвештә физик үзлекләрен (тизлек, көч, сыгылмалылык, чыдамлылык) үстерергә; </a:t>
                      </a:r>
                      <a:endParaRPr lang="ru-RU" sz="1200" dirty="0">
                        <a:effectLst/>
                        <a:latin typeface="Calibri"/>
                        <a:ea typeface="Calibri"/>
                        <a:cs typeface="Times New Roman"/>
                      </a:endParaRPr>
                    </a:p>
                    <a:p>
                      <a:pPr algn="just">
                        <a:lnSpc>
                          <a:spcPct val="115000"/>
                        </a:lnSpc>
                        <a:spcAft>
                          <a:spcPts val="0"/>
                        </a:spcAft>
                      </a:pPr>
                      <a:r>
                        <a:rPr lang="tt-RU" sz="1200" dirty="0">
                          <a:effectLst/>
                          <a:latin typeface="Times New Roman"/>
                          <a:ea typeface="Times New Roman"/>
                          <a:cs typeface="Times New Roman"/>
                        </a:rPr>
                        <a:t>- хәрәкәт координациясен, әйләнә-тирәдә ориентлашу, тизлек реакциясен, көч, сыгылмалылыкны үстерү; </a:t>
                      </a:r>
                      <a:endParaRPr lang="ru-RU" sz="1200" dirty="0">
                        <a:effectLst/>
                        <a:latin typeface="Calibri"/>
                        <a:ea typeface="Calibri"/>
                        <a:cs typeface="Times New Roman"/>
                      </a:endParaRPr>
                    </a:p>
                    <a:p>
                      <a:pPr algn="just">
                        <a:lnSpc>
                          <a:spcPct val="115000"/>
                        </a:lnSpc>
                        <a:spcAft>
                          <a:spcPts val="0"/>
                        </a:spcAft>
                      </a:pPr>
                      <a:r>
                        <a:rPr lang="ru-RU" sz="1200" dirty="0">
                          <a:effectLst/>
                          <a:latin typeface="Times New Roman"/>
                          <a:ea typeface="Times New Roman"/>
                          <a:cs typeface="Times New Roman"/>
                        </a:rPr>
                        <a:t>- </a:t>
                      </a:r>
                      <a:r>
                        <a:rPr lang="tt-RU" sz="1200" dirty="0">
                          <a:effectLst/>
                          <a:latin typeface="Times New Roman"/>
                          <a:ea typeface="Times New Roman"/>
                          <a:cs typeface="Times New Roman"/>
                        </a:rPr>
                        <a:t>индивидуаль һәм яшь үзенчәлекләрен исәпкә алып сайланган махсус физик күнегүләр ярдәмендә вак кул мускулатурасын үстерү; </a:t>
                      </a:r>
                      <a:endParaRPr lang="ru-RU" sz="1200" dirty="0">
                        <a:effectLst/>
                        <a:latin typeface="Calibri"/>
                        <a:ea typeface="Calibri"/>
                        <a:cs typeface="Times New Roman"/>
                      </a:endParaRPr>
                    </a:p>
                    <a:p>
                      <a:pPr algn="just">
                        <a:lnSpc>
                          <a:spcPct val="115000"/>
                        </a:lnSpc>
                        <a:spcAft>
                          <a:spcPts val="0"/>
                        </a:spcAft>
                      </a:pPr>
                      <a:r>
                        <a:rPr lang="ru-RU" sz="1200" dirty="0">
                          <a:effectLst/>
                          <a:latin typeface="Times New Roman"/>
                          <a:ea typeface="Times New Roman"/>
                          <a:cs typeface="Times New Roman"/>
                        </a:rPr>
                        <a:t>- </a:t>
                      </a:r>
                      <a:r>
                        <a:rPr lang="tt-RU" sz="1200" dirty="0">
                          <a:effectLst/>
                          <a:latin typeface="Times New Roman"/>
                          <a:ea typeface="Times New Roman"/>
                          <a:cs typeface="Times New Roman"/>
                        </a:rPr>
                        <a:t>балаларның гигена процедураларын һәм элементар үз-үзләренә хезмәт күрсәтү күнекмәләрен үтәүләрен </a:t>
                      </a:r>
                      <a:r>
                        <a:rPr lang="tt-RU" sz="1200" dirty="0" smtClean="0">
                          <a:effectLst/>
                          <a:latin typeface="Times New Roman"/>
                          <a:ea typeface="Times New Roman"/>
                          <a:cs typeface="Times New Roman"/>
                        </a:rPr>
                        <a:t>булдыру</a:t>
                      </a:r>
                      <a:endParaRPr lang="ru-RU" sz="1200" dirty="0">
                        <a:effectLst/>
                        <a:latin typeface="Calibri"/>
                        <a:ea typeface="Calibri"/>
                        <a:cs typeface="Times New Roman"/>
                      </a:endParaRPr>
                    </a:p>
                  </a:txBody>
                  <a:tcPr marL="14908" marR="14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62773">
                <a:tc>
                  <a:txBody>
                    <a:bodyPr/>
                    <a:lstStyle/>
                    <a:p>
                      <a:pPr algn="just">
                        <a:lnSpc>
                          <a:spcPct val="115000"/>
                        </a:lnSpc>
                        <a:spcAft>
                          <a:spcPts val="0"/>
                        </a:spcAft>
                      </a:pPr>
                      <a:r>
                        <a:rPr lang="tt-RU" sz="1200" b="1" i="0" dirty="0">
                          <a:effectLst/>
                          <a:latin typeface="Times New Roman"/>
                          <a:ea typeface="Times New Roman"/>
                          <a:cs typeface="Times New Roman"/>
                        </a:rPr>
                        <a:t>Төп хәрәкәтләрне башкару (йөрү, йөгерү, сикерү, як-якка борылу</a:t>
                      </a:r>
                      <a:r>
                        <a:rPr lang="tt-RU" sz="1200" b="1" i="1" dirty="0">
                          <a:effectLst/>
                          <a:latin typeface="Times New Roman"/>
                          <a:ea typeface="Times New Roman"/>
                          <a:cs typeface="Times New Roman"/>
                        </a:rPr>
                        <a:t>) </a:t>
                      </a:r>
                      <a:endParaRPr lang="ru-RU" sz="1200" dirty="0">
                        <a:effectLst/>
                        <a:latin typeface="Calibri"/>
                        <a:ea typeface="Calibri"/>
                        <a:cs typeface="Times New Roman"/>
                      </a:endParaRPr>
                    </a:p>
                  </a:txBody>
                  <a:tcPr marL="14908" marR="14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t-RU" sz="1200" dirty="0" smtClean="0">
                          <a:effectLst/>
                          <a:latin typeface="Times New Roman"/>
                          <a:ea typeface="Times New Roman"/>
                          <a:cs typeface="Times New Roman"/>
                        </a:rPr>
                        <a:t>- </a:t>
                      </a:r>
                      <a:r>
                        <a:rPr lang="tt-RU" sz="1200" dirty="0">
                          <a:effectLst/>
                          <a:latin typeface="Times New Roman"/>
                          <a:ea typeface="Times New Roman"/>
                          <a:cs typeface="Times New Roman"/>
                        </a:rPr>
                        <a:t>йөрү (зур адымнар белән атлап, чүгәләп, артка карап; күзне йомып (4 – 6 м); тар рейка, гимнастик скамейка буйлап турыга һәм ян белән; кул белән төрле хәрәкәтләр ясап) </a:t>
                      </a:r>
                      <a:endParaRPr lang="ru-RU" sz="1200" dirty="0">
                        <a:effectLst/>
                        <a:latin typeface="Calibri"/>
                        <a:ea typeface="Calibri"/>
                        <a:cs typeface="Times New Roman"/>
                      </a:endParaRPr>
                    </a:p>
                    <a:p>
                      <a:pPr algn="just">
                        <a:lnSpc>
                          <a:spcPct val="115000"/>
                        </a:lnSpc>
                        <a:spcAft>
                          <a:spcPts val="0"/>
                        </a:spcAft>
                      </a:pPr>
                      <a:r>
                        <a:rPr lang="tt-RU" sz="1200" dirty="0">
                          <a:effectLst/>
                          <a:latin typeface="Times New Roman"/>
                          <a:ea typeface="Times New Roman"/>
                          <a:cs typeface="Times New Roman"/>
                        </a:rPr>
                        <a:t>- </a:t>
                      </a:r>
                      <a:r>
                        <a:rPr lang="tt-RU" sz="1200" dirty="0" smtClean="0">
                          <a:effectLst/>
                          <a:latin typeface="Times New Roman"/>
                          <a:ea typeface="Times New Roman"/>
                          <a:cs typeface="Times New Roman"/>
                        </a:rPr>
                        <a:t>йөгерү; </a:t>
                      </a:r>
                      <a:r>
                        <a:rPr lang="tt-RU" sz="1200" dirty="0">
                          <a:effectLst/>
                          <a:latin typeface="Times New Roman"/>
                          <a:ea typeface="Times New Roman"/>
                          <a:cs typeface="Times New Roman"/>
                        </a:rPr>
                        <a:t>авыш, күтәртелгән өслек буйлап; берәмләп һәм парлап әйләнеп торган скакалка буенча. </a:t>
                      </a:r>
                      <a:endParaRPr lang="ru-RU" sz="1200" dirty="0">
                        <a:effectLst/>
                        <a:latin typeface="Calibri"/>
                        <a:ea typeface="Calibri"/>
                        <a:cs typeface="Times New Roman"/>
                      </a:endParaRPr>
                    </a:p>
                    <a:p>
                      <a:pPr algn="just">
                        <a:lnSpc>
                          <a:spcPct val="115000"/>
                        </a:lnSpc>
                        <a:spcAft>
                          <a:spcPts val="0"/>
                        </a:spcAft>
                      </a:pPr>
                      <a:r>
                        <a:rPr lang="tt-RU" sz="1200" dirty="0">
                          <a:effectLst/>
                          <a:latin typeface="Times New Roman"/>
                          <a:ea typeface="Times New Roman"/>
                          <a:cs typeface="Times New Roman"/>
                        </a:rPr>
                        <a:t>- </a:t>
                      </a:r>
                      <a:r>
                        <a:rPr lang="tt-RU" sz="1200" dirty="0" smtClean="0">
                          <a:effectLst/>
                          <a:latin typeface="Times New Roman"/>
                          <a:ea typeface="Times New Roman"/>
                          <a:cs typeface="Times New Roman"/>
                        </a:rPr>
                        <a:t>бер </a:t>
                      </a:r>
                      <a:r>
                        <a:rPr lang="tt-RU" sz="1200" dirty="0">
                          <a:effectLst/>
                          <a:latin typeface="Times New Roman"/>
                          <a:ea typeface="Times New Roman"/>
                          <a:cs typeface="Times New Roman"/>
                        </a:rPr>
                        <a:t>һәм ике аякта алга таба сикерү; линия, бау, тәбәнәк предметлар аша сикерү; предметка таянып; озын әйләнә торган скакалка аша; зур обруч аша; </a:t>
                      </a:r>
                      <a:endParaRPr lang="ru-RU" sz="1200" dirty="0">
                        <a:effectLst/>
                        <a:latin typeface="Calibri"/>
                        <a:ea typeface="Calibri"/>
                        <a:cs typeface="Times New Roman"/>
                      </a:endParaRPr>
                    </a:p>
                    <a:p>
                      <a:pPr algn="just">
                        <a:lnSpc>
                          <a:spcPct val="115000"/>
                        </a:lnSpc>
                        <a:spcAft>
                          <a:spcPts val="0"/>
                        </a:spcAft>
                      </a:pPr>
                      <a:r>
                        <a:rPr lang="tt-RU" sz="1200" dirty="0">
                          <a:effectLst/>
                          <a:latin typeface="Times New Roman"/>
                          <a:ea typeface="Times New Roman"/>
                          <a:cs typeface="Times New Roman"/>
                        </a:rPr>
                        <a:t>- предметны ату, тоту, </a:t>
                      </a:r>
                      <a:r>
                        <a:rPr lang="tt-RU" sz="1200" dirty="0" smtClean="0">
                          <a:effectLst/>
                          <a:latin typeface="Times New Roman"/>
                          <a:ea typeface="Times New Roman"/>
                          <a:cs typeface="Times New Roman"/>
                        </a:rPr>
                        <a:t>ыргыту</a:t>
                      </a:r>
                      <a:r>
                        <a:rPr lang="ru-RU" sz="1200" dirty="0" smtClean="0">
                          <a:effectLst/>
                          <a:latin typeface="Calibri"/>
                          <a:ea typeface="Times New Roman"/>
                          <a:cs typeface="Times New Roman"/>
                        </a:rPr>
                        <a:t>;</a:t>
                      </a:r>
                      <a:r>
                        <a:rPr lang="ru-RU" sz="1200" baseline="0" dirty="0" smtClean="0">
                          <a:effectLst/>
                          <a:latin typeface="Calibri"/>
                          <a:ea typeface="Times New Roman"/>
                          <a:cs typeface="Times New Roman"/>
                        </a:rPr>
                        <a:t> </a:t>
                      </a:r>
                      <a:r>
                        <a:rPr lang="tt-RU" sz="1200" dirty="0" smtClean="0">
                          <a:effectLst/>
                          <a:latin typeface="Times New Roman"/>
                          <a:ea typeface="Times New Roman"/>
                          <a:cs typeface="Times New Roman"/>
                        </a:rPr>
                        <a:t>баш </a:t>
                      </a:r>
                      <a:r>
                        <a:rPr lang="tt-RU" sz="1200" dirty="0">
                          <a:effectLst/>
                          <a:latin typeface="Times New Roman"/>
                          <a:ea typeface="Times New Roman"/>
                          <a:cs typeface="Times New Roman"/>
                        </a:rPr>
                        <a:t>һәм муен мускуллары өчен </a:t>
                      </a:r>
                      <a:r>
                        <a:rPr lang="tt-RU" sz="1200" dirty="0" smtClean="0">
                          <a:effectLst/>
                          <a:latin typeface="Times New Roman"/>
                          <a:ea typeface="Times New Roman"/>
                          <a:cs typeface="Times New Roman"/>
                        </a:rPr>
                        <a:t>күнегүләр</a:t>
                      </a:r>
                      <a:r>
                        <a:rPr lang="ru-RU" sz="1200" dirty="0" smtClean="0">
                          <a:effectLst/>
                          <a:latin typeface="Calibri"/>
                          <a:ea typeface="Times New Roman"/>
                          <a:cs typeface="Times New Roman"/>
                        </a:rPr>
                        <a:t>;</a:t>
                      </a:r>
                      <a:r>
                        <a:rPr lang="ru-RU" sz="1200" baseline="0" dirty="0" smtClean="0">
                          <a:effectLst/>
                          <a:latin typeface="Calibri"/>
                          <a:ea typeface="Times New Roman"/>
                          <a:cs typeface="Times New Roman"/>
                        </a:rPr>
                        <a:t> </a:t>
                      </a:r>
                      <a:r>
                        <a:rPr lang="tt-RU" sz="1200" dirty="0" smtClean="0">
                          <a:effectLst/>
                          <a:latin typeface="Times New Roman"/>
                          <a:ea typeface="Times New Roman"/>
                          <a:cs typeface="Times New Roman"/>
                        </a:rPr>
                        <a:t>кул </a:t>
                      </a:r>
                      <a:r>
                        <a:rPr lang="tt-RU" sz="1200" dirty="0">
                          <a:effectLst/>
                          <a:latin typeface="Times New Roman"/>
                          <a:ea typeface="Times New Roman"/>
                          <a:cs typeface="Times New Roman"/>
                        </a:rPr>
                        <a:t>һәм иң өсте мускуллары өчен </a:t>
                      </a:r>
                      <a:r>
                        <a:rPr lang="tt-RU" sz="1200" dirty="0" smtClean="0">
                          <a:effectLst/>
                          <a:latin typeface="Times New Roman"/>
                          <a:ea typeface="Times New Roman"/>
                          <a:cs typeface="Times New Roman"/>
                        </a:rPr>
                        <a:t>күнегүләр</a:t>
                      </a:r>
                      <a:r>
                        <a:rPr lang="ru-RU" sz="1200" dirty="0" smtClean="0">
                          <a:effectLst/>
                          <a:latin typeface="Calibri"/>
                          <a:ea typeface="Times New Roman"/>
                          <a:cs typeface="Times New Roman"/>
                        </a:rPr>
                        <a:t>;</a:t>
                      </a:r>
                      <a:r>
                        <a:rPr lang="ru-RU" sz="1200" baseline="0" dirty="0" smtClean="0">
                          <a:effectLst/>
                          <a:latin typeface="Calibri"/>
                          <a:ea typeface="Times New Roman"/>
                          <a:cs typeface="Times New Roman"/>
                        </a:rPr>
                        <a:t> </a:t>
                      </a:r>
                      <a:r>
                        <a:rPr lang="tt-RU" sz="1200" dirty="0" smtClean="0">
                          <a:effectLst/>
                          <a:latin typeface="Times New Roman"/>
                          <a:ea typeface="Times New Roman"/>
                          <a:cs typeface="Times New Roman"/>
                        </a:rPr>
                        <a:t>гәүдә </a:t>
                      </a:r>
                      <a:r>
                        <a:rPr lang="tt-RU" sz="1200" dirty="0">
                          <a:effectLst/>
                          <a:latin typeface="Times New Roman"/>
                          <a:ea typeface="Times New Roman"/>
                          <a:cs typeface="Times New Roman"/>
                        </a:rPr>
                        <a:t>мускуллары өчен </a:t>
                      </a:r>
                      <a:r>
                        <a:rPr lang="tt-RU" sz="1200" dirty="0" smtClean="0">
                          <a:effectLst/>
                          <a:latin typeface="Times New Roman"/>
                          <a:ea typeface="Times New Roman"/>
                          <a:cs typeface="Times New Roman"/>
                        </a:rPr>
                        <a:t>күнегүләр</a:t>
                      </a:r>
                      <a:r>
                        <a:rPr lang="ru-RU" sz="1200" dirty="0" smtClean="0">
                          <a:effectLst/>
                          <a:latin typeface="Calibri"/>
                          <a:ea typeface="Times New Roman"/>
                          <a:cs typeface="Times New Roman"/>
                        </a:rPr>
                        <a:t>;</a:t>
                      </a:r>
                      <a:r>
                        <a:rPr lang="tt-RU" sz="1200" dirty="0" smtClean="0">
                          <a:effectLst/>
                          <a:latin typeface="Times New Roman"/>
                          <a:ea typeface="Times New Roman"/>
                          <a:cs typeface="Times New Roman"/>
                        </a:rPr>
                        <a:t> </a:t>
                      </a:r>
                      <a:r>
                        <a:rPr lang="tt-RU" sz="1200" dirty="0">
                          <a:effectLst/>
                          <a:latin typeface="Times New Roman"/>
                          <a:ea typeface="Times New Roman"/>
                          <a:cs typeface="Times New Roman"/>
                        </a:rPr>
                        <a:t>эч һәм аяк мускуллары өчен </a:t>
                      </a:r>
                      <a:r>
                        <a:rPr lang="tt-RU" sz="1200" dirty="0" smtClean="0">
                          <a:effectLst/>
                          <a:latin typeface="Times New Roman"/>
                          <a:ea typeface="Times New Roman"/>
                          <a:cs typeface="Times New Roman"/>
                        </a:rPr>
                        <a:t>күнегүләр</a:t>
                      </a:r>
                      <a:endParaRPr lang="ru-RU" sz="1200" dirty="0">
                        <a:effectLst/>
                        <a:latin typeface="Calibri"/>
                        <a:ea typeface="Calibri"/>
                        <a:cs typeface="Times New Roman"/>
                      </a:endParaRPr>
                    </a:p>
                  </a:txBody>
                  <a:tcPr marL="14908" marR="14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7591">
                <a:tc>
                  <a:txBody>
                    <a:bodyPr/>
                    <a:lstStyle/>
                    <a:p>
                      <a:pPr algn="just">
                        <a:lnSpc>
                          <a:spcPct val="115000"/>
                        </a:lnSpc>
                        <a:spcAft>
                          <a:spcPts val="0"/>
                        </a:spcAft>
                      </a:pPr>
                      <a:r>
                        <a:rPr lang="tt-RU" sz="1200" b="1" i="0" dirty="0">
                          <a:effectLst/>
                          <a:latin typeface="Times New Roman"/>
                          <a:ea typeface="Times New Roman"/>
                          <a:cs typeface="Times New Roman"/>
                        </a:rPr>
                        <a:t>Сәламәт яшәү алып баруның элементар нормаларынүзләштерү </a:t>
                      </a:r>
                      <a:endParaRPr lang="ru-RU" sz="1200" i="0" dirty="0">
                        <a:effectLst/>
                        <a:latin typeface="Calibri"/>
                        <a:ea typeface="Calibri"/>
                        <a:cs typeface="Times New Roman"/>
                      </a:endParaRPr>
                    </a:p>
                  </a:txBody>
                  <a:tcPr marL="14908" marR="14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t-RU" sz="1200">
                          <a:effectLst/>
                          <a:latin typeface="Times New Roman"/>
                          <a:ea typeface="Times New Roman"/>
                          <a:cs typeface="Times New Roman"/>
                        </a:rPr>
                        <a:t>- сәламәт яшәү рәвеше алып бару гадәте формалаштыру; </a:t>
                      </a:r>
                      <a:endParaRPr lang="ru-RU" sz="1200">
                        <a:effectLst/>
                        <a:latin typeface="Calibri"/>
                        <a:ea typeface="Calibri"/>
                        <a:cs typeface="Times New Roman"/>
                      </a:endParaRPr>
                    </a:p>
                    <a:p>
                      <a:pPr algn="just">
                        <a:lnSpc>
                          <a:spcPct val="115000"/>
                        </a:lnSpc>
                        <a:spcAft>
                          <a:spcPts val="0"/>
                        </a:spcAft>
                      </a:pPr>
                      <a:r>
                        <a:rPr lang="ru-RU" sz="1200">
                          <a:effectLst/>
                          <a:latin typeface="Times New Roman"/>
                          <a:ea typeface="Times New Roman"/>
                          <a:cs typeface="Times New Roman"/>
                        </a:rPr>
                        <a:t>- </a:t>
                      </a:r>
                      <a:r>
                        <a:rPr lang="tt-RU" sz="1200">
                          <a:effectLst/>
                          <a:latin typeface="Times New Roman"/>
                          <a:ea typeface="Times New Roman"/>
                          <a:cs typeface="Times New Roman"/>
                        </a:rPr>
                        <a:t>сәламәт яшәү рәвеше алып баручы, спорт белән шөгыльләнүче кешеләр турында сөйләү. </a:t>
                      </a:r>
                      <a:endParaRPr lang="ru-RU" sz="1200">
                        <a:effectLst/>
                        <a:latin typeface="Calibri"/>
                        <a:ea typeface="Calibri"/>
                        <a:cs typeface="Times New Roman"/>
                      </a:endParaRPr>
                    </a:p>
                  </a:txBody>
                  <a:tcPr marL="14908" marR="14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16788">
                <a:tc>
                  <a:txBody>
                    <a:bodyPr/>
                    <a:lstStyle/>
                    <a:p>
                      <a:pPr algn="just">
                        <a:lnSpc>
                          <a:spcPct val="115000"/>
                        </a:lnSpc>
                        <a:spcAft>
                          <a:spcPts val="0"/>
                        </a:spcAft>
                      </a:pPr>
                      <a:r>
                        <a:rPr lang="tt-RU" sz="1200" b="1" i="0" dirty="0">
                          <a:effectLst/>
                          <a:latin typeface="Times New Roman"/>
                          <a:ea typeface="Calibri"/>
                          <a:cs typeface="Times New Roman"/>
                        </a:rPr>
                        <a:t>Региональ һәм климат үзенчәлекләрен исәпкә алып, балаларның физик үсешләре </a:t>
                      </a:r>
                      <a:endParaRPr lang="ru-RU" sz="1200" i="0" dirty="0">
                        <a:effectLst/>
                        <a:latin typeface="Calibri"/>
                        <a:ea typeface="Calibri"/>
                        <a:cs typeface="Times New Roman"/>
                      </a:endParaRPr>
                    </a:p>
                  </a:txBody>
                  <a:tcPr marL="14908" marR="14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dirty="0">
                          <a:effectLst/>
                          <a:latin typeface="Times New Roman"/>
                          <a:ea typeface="Calibri"/>
                          <a:cs typeface="Times New Roman"/>
                        </a:rPr>
                        <a:t>- </a:t>
                      </a:r>
                      <a:r>
                        <a:rPr lang="tt-RU" sz="1200" dirty="0">
                          <a:effectLst/>
                          <a:latin typeface="Times New Roman"/>
                          <a:ea typeface="Calibri"/>
                          <a:cs typeface="Times New Roman"/>
                        </a:rPr>
                        <a:t>мәктәпкәчә белем бирү оешмасында балалар өчен шртлар тудыру; </a:t>
                      </a:r>
                      <a:endParaRPr lang="ru-RU" sz="1200" dirty="0">
                        <a:effectLst/>
                        <a:latin typeface="Calibri"/>
                        <a:ea typeface="Calibri"/>
                        <a:cs typeface="Times New Roman"/>
                      </a:endParaRPr>
                    </a:p>
                    <a:p>
                      <a:pPr algn="just">
                        <a:lnSpc>
                          <a:spcPct val="115000"/>
                        </a:lnSpc>
                        <a:spcAft>
                          <a:spcPts val="0"/>
                        </a:spcAft>
                      </a:pPr>
                      <a:r>
                        <a:rPr lang="tt-RU" sz="1200" dirty="0">
                          <a:effectLst/>
                          <a:latin typeface="Times New Roman"/>
                          <a:ea typeface="Calibri"/>
                          <a:cs typeface="Times New Roman"/>
                        </a:rPr>
                        <a:t>- балаларның хәрәкәт эшчәнлеген, яшь үзенчәлекләрен исәпкә алган, халык (татар, рус, чуваш, мордва, марий, башкорт, удмурт) уеннары, спорт уеннары ярдәмендә оештыру; </a:t>
                      </a:r>
                      <a:endParaRPr lang="ru-RU" sz="1200" dirty="0">
                        <a:effectLst/>
                        <a:latin typeface="Calibri"/>
                        <a:ea typeface="Calibri"/>
                        <a:cs typeface="Times New Roman"/>
                      </a:endParaRPr>
                    </a:p>
                    <a:p>
                      <a:pPr algn="just">
                        <a:lnSpc>
                          <a:spcPct val="115000"/>
                        </a:lnSpc>
                        <a:spcAft>
                          <a:spcPts val="0"/>
                        </a:spcAft>
                      </a:pPr>
                      <a:r>
                        <a:rPr lang="ru-RU" sz="1200" dirty="0">
                          <a:effectLst/>
                          <a:latin typeface="Times New Roman"/>
                          <a:ea typeface="Calibri"/>
                          <a:cs typeface="Times New Roman"/>
                        </a:rPr>
                        <a:t>- </a:t>
                      </a:r>
                      <a:r>
                        <a:rPr lang="tt-RU" sz="1200" dirty="0">
                          <a:effectLst/>
                          <a:latin typeface="Times New Roman"/>
                          <a:ea typeface="Calibri"/>
                          <a:cs typeface="Times New Roman"/>
                        </a:rPr>
                        <a:t>милли бәйрәмнәр, халык уеннары аша балаларның физик үсешләрен булдыру. </a:t>
                      </a:r>
                      <a:endParaRPr lang="ru-RU" sz="1200" dirty="0">
                        <a:effectLst/>
                        <a:latin typeface="Calibri"/>
                        <a:ea typeface="Calibri"/>
                        <a:cs typeface="Times New Roman"/>
                      </a:endParaRPr>
                    </a:p>
                  </a:txBody>
                  <a:tcPr marL="14908" marR="14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304383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285728"/>
            <a:ext cx="8686800" cy="1009672"/>
          </a:xfrm>
        </p:spPr>
        <p:txBody>
          <a:bodyPr>
            <a:normAutofit fontScale="90000"/>
          </a:bodyPr>
          <a:lstStyle/>
          <a:p>
            <a:pPr algn="ctr"/>
            <a:r>
              <a:rPr lang="tt-RU" sz="3100" b="1" dirty="0" smtClean="0">
                <a:latin typeface="Times New Roman" pitchFamily="18" charset="0"/>
                <a:cs typeface="Times New Roman" pitchFamily="18" charset="0"/>
              </a:rPr>
              <a:t>Белем бирү эшчәнлеген оештыруның формалары һәм чаралары </a:t>
            </a:r>
            <a:r>
              <a:rPr lang="ru-RU" dirty="0" smtClean="0"/>
              <a:t/>
            </a:r>
            <a:br>
              <a:rPr lang="ru-RU" dirty="0" smtClean="0"/>
            </a:br>
            <a:endParaRPr lang="ru-RU" dirty="0"/>
          </a:p>
        </p:txBody>
      </p:sp>
      <p:sp>
        <p:nvSpPr>
          <p:cNvPr id="5" name="Овал 4"/>
          <p:cNvSpPr/>
          <p:nvPr/>
        </p:nvSpPr>
        <p:spPr>
          <a:xfrm>
            <a:off x="214282" y="1071546"/>
            <a:ext cx="1643074" cy="1357322"/>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err="1" smtClean="0">
                <a:latin typeface="Times New Roman" pitchFamily="18" charset="0"/>
                <a:cs typeface="Times New Roman" pitchFamily="18" charset="0"/>
              </a:rPr>
              <a:t>Укытучы-логопед</a:t>
            </a:r>
            <a:endParaRPr lang="ru-RU" dirty="0">
              <a:latin typeface="Times New Roman" pitchFamily="18" charset="0"/>
              <a:cs typeface="Times New Roman" pitchFamily="18" charset="0"/>
            </a:endParaRPr>
          </a:p>
        </p:txBody>
      </p:sp>
      <p:sp>
        <p:nvSpPr>
          <p:cNvPr id="6" name="Овал 5"/>
          <p:cNvSpPr/>
          <p:nvPr/>
        </p:nvSpPr>
        <p:spPr>
          <a:xfrm>
            <a:off x="2132324" y="1857364"/>
            <a:ext cx="1643074" cy="1357322"/>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smtClean="0">
                <a:latin typeface="Times New Roman" pitchFamily="18" charset="0"/>
                <a:cs typeface="Times New Roman" pitchFamily="18" charset="0"/>
              </a:rPr>
              <a:t>Т</a:t>
            </a:r>
            <a:r>
              <a:rPr lang="tt-RU" dirty="0" smtClean="0">
                <a:latin typeface="Times New Roman" pitchFamily="18" charset="0"/>
                <a:cs typeface="Times New Roman" pitchFamily="18" charset="0"/>
              </a:rPr>
              <a:t>әрбияче</a:t>
            </a:r>
            <a:endParaRPr lang="ru-RU" dirty="0">
              <a:latin typeface="Times New Roman" pitchFamily="18" charset="0"/>
              <a:cs typeface="Times New Roman" pitchFamily="18" charset="0"/>
            </a:endParaRPr>
          </a:p>
        </p:txBody>
      </p:sp>
      <p:sp>
        <p:nvSpPr>
          <p:cNvPr id="7" name="Овал 6"/>
          <p:cNvSpPr/>
          <p:nvPr/>
        </p:nvSpPr>
        <p:spPr>
          <a:xfrm>
            <a:off x="4500562" y="1071546"/>
            <a:ext cx="1785950" cy="1343028"/>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tt-RU" dirty="0" smtClean="0">
                <a:latin typeface="Times New Roman" pitchFamily="18" charset="0"/>
                <a:cs typeface="Times New Roman" pitchFamily="18" charset="0"/>
              </a:rPr>
              <a:t>Музыкаль җитәкче</a:t>
            </a:r>
            <a:endParaRPr lang="ru-RU" dirty="0">
              <a:latin typeface="Times New Roman" pitchFamily="18" charset="0"/>
              <a:cs typeface="Times New Roman" pitchFamily="18" charset="0"/>
            </a:endParaRPr>
          </a:p>
        </p:txBody>
      </p:sp>
      <p:sp>
        <p:nvSpPr>
          <p:cNvPr id="8" name="Овал 7"/>
          <p:cNvSpPr/>
          <p:nvPr/>
        </p:nvSpPr>
        <p:spPr>
          <a:xfrm>
            <a:off x="6786578" y="1785926"/>
            <a:ext cx="1785950" cy="1357322"/>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tt-RU" dirty="0" smtClean="0">
                <a:latin typeface="Times New Roman" pitchFamily="18" charset="0"/>
                <a:cs typeface="Times New Roman" pitchFamily="18" charset="0"/>
              </a:rPr>
              <a:t>Ата-аналар</a:t>
            </a:r>
            <a:endParaRPr lang="ru-RU" dirty="0">
              <a:latin typeface="Times New Roman" pitchFamily="18" charset="0"/>
              <a:cs typeface="Times New Roman" pitchFamily="18" charset="0"/>
            </a:endParaRPr>
          </a:p>
        </p:txBody>
      </p:sp>
      <p:cxnSp>
        <p:nvCxnSpPr>
          <p:cNvPr id="10" name="Прямая со стрелкой 9"/>
          <p:cNvCxnSpPr>
            <a:stCxn id="5" idx="4"/>
          </p:cNvCxnSpPr>
          <p:nvPr/>
        </p:nvCxnSpPr>
        <p:spPr>
          <a:xfrm flipH="1">
            <a:off x="1017960" y="2428868"/>
            <a:ext cx="17859" cy="785821"/>
          </a:xfrm>
          <a:prstGeom prst="straightConnector1">
            <a:avLst/>
          </a:prstGeom>
          <a:ln>
            <a:tailEnd type="arrow"/>
          </a:ln>
        </p:spPr>
        <p:style>
          <a:lnRef idx="1">
            <a:schemeClr val="accent4"/>
          </a:lnRef>
          <a:fillRef idx="0">
            <a:schemeClr val="accent4"/>
          </a:fillRef>
          <a:effectRef idx="0">
            <a:schemeClr val="accent4"/>
          </a:effectRef>
          <a:fontRef idx="minor">
            <a:schemeClr val="tx1"/>
          </a:fontRef>
        </p:style>
      </p:cxnSp>
      <p:cxnSp>
        <p:nvCxnSpPr>
          <p:cNvPr id="12" name="Прямая со стрелкой 11"/>
          <p:cNvCxnSpPr/>
          <p:nvPr/>
        </p:nvCxnSpPr>
        <p:spPr>
          <a:xfrm>
            <a:off x="2953861" y="3228078"/>
            <a:ext cx="0" cy="1571636"/>
          </a:xfrm>
          <a:prstGeom prst="straightConnector1">
            <a:avLst/>
          </a:prstGeom>
          <a:ln>
            <a:tailEnd type="arrow"/>
          </a:ln>
        </p:spPr>
        <p:style>
          <a:lnRef idx="1">
            <a:schemeClr val="accent4"/>
          </a:lnRef>
          <a:fillRef idx="0">
            <a:schemeClr val="accent4"/>
          </a:fillRef>
          <a:effectRef idx="0">
            <a:schemeClr val="accent4"/>
          </a:effectRef>
          <a:fontRef idx="minor">
            <a:schemeClr val="tx1"/>
          </a:fontRef>
        </p:style>
      </p:cxnSp>
      <p:cxnSp>
        <p:nvCxnSpPr>
          <p:cNvPr id="17" name="Прямая со стрелкой 16"/>
          <p:cNvCxnSpPr/>
          <p:nvPr/>
        </p:nvCxnSpPr>
        <p:spPr>
          <a:xfrm>
            <a:off x="5393734" y="2405042"/>
            <a:ext cx="0" cy="1072140"/>
          </a:xfrm>
          <a:prstGeom prst="straightConnector1">
            <a:avLst/>
          </a:prstGeom>
          <a:ln>
            <a:tailEnd type="arrow"/>
          </a:ln>
        </p:spPr>
        <p:style>
          <a:lnRef idx="1">
            <a:schemeClr val="accent4"/>
          </a:lnRef>
          <a:fillRef idx="0">
            <a:schemeClr val="accent4"/>
          </a:fillRef>
          <a:effectRef idx="0">
            <a:schemeClr val="accent4"/>
          </a:effectRef>
          <a:fontRef idx="minor">
            <a:schemeClr val="tx1"/>
          </a:fontRef>
        </p:style>
      </p:cxnSp>
      <p:cxnSp>
        <p:nvCxnSpPr>
          <p:cNvPr id="20" name="Прямая со стрелкой 19"/>
          <p:cNvCxnSpPr>
            <a:stCxn id="8" idx="4"/>
          </p:cNvCxnSpPr>
          <p:nvPr/>
        </p:nvCxnSpPr>
        <p:spPr>
          <a:xfrm rot="16200000" flipH="1">
            <a:off x="6840156" y="3982644"/>
            <a:ext cx="1714512" cy="35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Прямоугольник 22"/>
          <p:cNvSpPr/>
          <p:nvPr/>
        </p:nvSpPr>
        <p:spPr>
          <a:xfrm>
            <a:off x="107504" y="3214686"/>
            <a:ext cx="2178480" cy="10715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tt-RU" sz="1600" dirty="0" smtClean="0">
                <a:latin typeface="Times New Roman" pitchFamily="18" charset="0"/>
                <a:cs typeface="Times New Roman" pitchFamily="18" charset="0"/>
              </a:rPr>
              <a:t>Фронталь һәм индивидуаль-коррекцион шөгыльләр</a:t>
            </a:r>
            <a:endParaRPr lang="ru-RU" sz="1600" dirty="0">
              <a:latin typeface="Times New Roman" pitchFamily="18" charset="0"/>
              <a:cs typeface="Times New Roman" pitchFamily="18" charset="0"/>
            </a:endParaRPr>
          </a:p>
        </p:txBody>
      </p:sp>
      <p:sp>
        <p:nvSpPr>
          <p:cNvPr id="24" name="Прямоугольник 23"/>
          <p:cNvSpPr/>
          <p:nvPr/>
        </p:nvSpPr>
        <p:spPr>
          <a:xfrm>
            <a:off x="1285852" y="4786322"/>
            <a:ext cx="2857520" cy="142876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tt-RU" sz="1400" dirty="0" smtClean="0">
                <a:latin typeface="Times New Roman" pitchFamily="18" charset="0"/>
                <a:cs typeface="Times New Roman" pitchFamily="18" charset="0"/>
              </a:rPr>
              <a:t>Сөйләмнең барлык компонентларын үстерүгә юнәлтелгән дидактик уеннар һәм күнегүләр кулланып үткәрелгән фронталь шөгыльләр</a:t>
            </a:r>
            <a:endParaRPr lang="ru-RU" sz="1400" dirty="0">
              <a:latin typeface="Times New Roman" pitchFamily="18" charset="0"/>
              <a:cs typeface="Times New Roman" pitchFamily="18" charset="0"/>
            </a:endParaRPr>
          </a:p>
        </p:txBody>
      </p:sp>
      <p:sp>
        <p:nvSpPr>
          <p:cNvPr id="25" name="Прямоугольник 24"/>
          <p:cNvSpPr/>
          <p:nvPr/>
        </p:nvSpPr>
        <p:spPr>
          <a:xfrm>
            <a:off x="4143372" y="3500438"/>
            <a:ext cx="2857520" cy="114300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t-RU" dirty="0" smtClean="0">
                <a:latin typeface="Times New Roman" pitchFamily="18" charset="0"/>
                <a:cs typeface="Times New Roman" pitchFamily="18" charset="0"/>
              </a:rPr>
              <a:t>Музыкаль-ритмик уеннар, ишетүне кабул итүне, хәрәкәт хәтерен үстерүгә юнәлтелгән күнегүләр</a:t>
            </a:r>
            <a:endParaRPr lang="ru-RU" dirty="0">
              <a:latin typeface="Times New Roman" pitchFamily="18" charset="0"/>
              <a:cs typeface="Times New Roman" pitchFamily="18" charset="0"/>
            </a:endParaRPr>
          </a:p>
        </p:txBody>
      </p:sp>
      <p:sp>
        <p:nvSpPr>
          <p:cNvPr id="26" name="Прямоугольник 25"/>
          <p:cNvSpPr/>
          <p:nvPr/>
        </p:nvSpPr>
        <p:spPr>
          <a:xfrm>
            <a:off x="6143636" y="4857760"/>
            <a:ext cx="2786082" cy="164307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tt-RU" sz="1600" dirty="0" smtClean="0">
                <a:latin typeface="Times New Roman" pitchFamily="18" charset="0"/>
                <a:cs typeface="Times New Roman" pitchFamily="18" charset="0"/>
              </a:rPr>
              <a:t>Артикуляцион моториканы үстерүгә булышлык итүче уеннар һәм күнегүләр, укытучы-логопед биргән киңәшләрне үтәү</a:t>
            </a:r>
            <a:endParaRPr lang="ru-RU"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571480"/>
            <a:ext cx="8686800" cy="723920"/>
          </a:xfrm>
        </p:spPr>
        <p:txBody>
          <a:bodyPr>
            <a:normAutofit fontScale="90000"/>
          </a:bodyPr>
          <a:lstStyle/>
          <a:p>
            <a:pPr algn="ctr"/>
            <a:r>
              <a:rPr lang="tt-RU" sz="3100" b="1" dirty="0" smtClean="0">
                <a:latin typeface="Times New Roman" pitchFamily="18" charset="0"/>
                <a:cs typeface="Times New Roman" pitchFamily="18" charset="0"/>
              </a:rPr>
              <a:t>Тәрбиячеләр һәм ата-аналар белән эш</a:t>
            </a: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tt-RU" b="1" dirty="0" smtClean="0"/>
              <a:t> </a:t>
            </a:r>
            <a:endParaRPr lang="ru-RU" dirty="0"/>
          </a:p>
        </p:txBody>
      </p:sp>
      <p:sp>
        <p:nvSpPr>
          <p:cNvPr id="3" name="Содержимое 2"/>
          <p:cNvSpPr>
            <a:spLocks noGrp="1"/>
          </p:cNvSpPr>
          <p:nvPr>
            <p:ph idx="1"/>
          </p:nvPr>
        </p:nvSpPr>
        <p:spPr>
          <a:xfrm>
            <a:off x="304800" y="1214422"/>
            <a:ext cx="8686800" cy="5286412"/>
          </a:xfrm>
        </p:spPr>
        <p:txBody>
          <a:bodyPr>
            <a:noAutofit/>
          </a:bodyPr>
          <a:lstStyle/>
          <a:p>
            <a:pPr marL="0" indent="363538" algn="just">
              <a:buNone/>
            </a:pPr>
            <a:r>
              <a:rPr lang="tt-RU" sz="2800" dirty="0" smtClean="0">
                <a:latin typeface="Times New Roman" pitchFamily="18" charset="0"/>
                <a:cs typeface="Times New Roman" pitchFamily="18" charset="0"/>
              </a:rPr>
              <a:t>1.Тәрбиячеләр белән берлектә логопедия дәресләренә балаларны сайлап алу.</a:t>
            </a:r>
            <a:endParaRPr lang="ru-RU" sz="2800" dirty="0" smtClean="0">
              <a:latin typeface="Times New Roman" pitchFamily="18" charset="0"/>
              <a:cs typeface="Times New Roman" pitchFamily="18" charset="0"/>
            </a:endParaRPr>
          </a:p>
          <a:p>
            <a:pPr marL="0" indent="363538" algn="just">
              <a:buNone/>
            </a:pPr>
            <a:r>
              <a:rPr lang="tt-RU" sz="2800" dirty="0" smtClean="0">
                <a:latin typeface="Times New Roman" pitchFamily="18" charset="0"/>
                <a:cs typeface="Times New Roman" pitchFamily="18" charset="0"/>
              </a:rPr>
              <a:t>2.Тәрбиячеләр белән контактта эшләү. Методик киңәшмәләрдә логопедия эше белән тәрбиячеләрне таныштыру</a:t>
            </a:r>
            <a:r>
              <a:rPr lang="tt-RU" sz="2800" dirty="0">
                <a:latin typeface="Times New Roman" pitchFamily="18" charset="0"/>
                <a:cs typeface="Times New Roman" pitchFamily="18" charset="0"/>
              </a:rPr>
              <a:t>.</a:t>
            </a:r>
            <a:endParaRPr lang="ru-RU" sz="2800" dirty="0" smtClean="0">
              <a:latin typeface="Times New Roman" pitchFamily="18" charset="0"/>
              <a:cs typeface="Times New Roman" pitchFamily="18" charset="0"/>
            </a:endParaRPr>
          </a:p>
          <a:p>
            <a:pPr marL="0" indent="363538" algn="just">
              <a:buNone/>
            </a:pPr>
            <a:r>
              <a:rPr lang="tt-RU" sz="2800" dirty="0" smtClean="0">
                <a:latin typeface="Times New Roman" pitchFamily="18" charset="0"/>
                <a:cs typeface="Times New Roman" pitchFamily="18" charset="0"/>
              </a:rPr>
              <a:t>4.Тәрбиячеләр  белән берлектә кичәләр әзерләү.</a:t>
            </a:r>
            <a:endParaRPr lang="ru-RU" sz="2800" dirty="0" smtClean="0">
              <a:latin typeface="Times New Roman" pitchFamily="18" charset="0"/>
              <a:cs typeface="Times New Roman" pitchFamily="18" charset="0"/>
            </a:endParaRPr>
          </a:p>
          <a:p>
            <a:pPr marL="0" indent="363538" algn="just">
              <a:buNone/>
            </a:pPr>
            <a:r>
              <a:rPr lang="tt-RU" sz="2800" dirty="0" smtClean="0">
                <a:latin typeface="Times New Roman" pitchFamily="18" charset="0"/>
                <a:cs typeface="Times New Roman" pitchFamily="18" charset="0"/>
              </a:rPr>
              <a:t>5.Педсоветларда, методик киңәшмәләрдә методик чыгышлар ясау.</a:t>
            </a:r>
            <a:endParaRPr lang="ru-RU" sz="2800" dirty="0" smtClean="0">
              <a:latin typeface="Times New Roman" pitchFamily="18" charset="0"/>
              <a:cs typeface="Times New Roman" pitchFamily="18" charset="0"/>
            </a:endParaRPr>
          </a:p>
          <a:p>
            <a:pPr marL="0" indent="363538" algn="just">
              <a:buNone/>
            </a:pPr>
            <a:r>
              <a:rPr lang="tt-RU" sz="2800" dirty="0" smtClean="0">
                <a:latin typeface="Times New Roman" pitchFamily="18" charset="0"/>
                <a:cs typeface="Times New Roman" pitchFamily="18" charset="0"/>
              </a:rPr>
              <a:t>6.Тәрбиячеләр, ата-аналар белән консультацияләр үткәрү.</a:t>
            </a:r>
            <a:endParaRPr lang="ru-RU" sz="2800" dirty="0" smtClean="0">
              <a:latin typeface="Times New Roman" pitchFamily="18" charset="0"/>
              <a:cs typeface="Times New Roman" pitchFamily="18" charset="0"/>
            </a:endParaRPr>
          </a:p>
          <a:p>
            <a:pPr marL="0" indent="363538" algn="just">
              <a:buNone/>
            </a:pPr>
            <a:r>
              <a:rPr lang="tt-RU" sz="2800" dirty="0" smtClean="0">
                <a:latin typeface="Times New Roman" pitchFamily="18" charset="0"/>
                <a:cs typeface="Times New Roman" pitchFamily="18" charset="0"/>
              </a:rPr>
              <a:t>7.Сораулар буенча мораҗәгать итүчеләргә логопедик ярдәм күрсәтү. </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88640"/>
            <a:ext cx="8686800" cy="1240096"/>
          </a:xfrm>
        </p:spPr>
        <p:txBody>
          <a:bodyPr>
            <a:normAutofit fontScale="90000"/>
          </a:bodyPr>
          <a:lstStyle/>
          <a:p>
            <a:pPr algn="ctr"/>
            <a:r>
              <a:rPr lang="tt-RU" b="1" dirty="0">
                <a:latin typeface="Times New Roman"/>
                <a:ea typeface="Calibri"/>
                <a:cs typeface="Times New Roman"/>
              </a:rPr>
              <a:t>Төп гомуми белем бирү </a:t>
            </a:r>
            <a:r>
              <a:rPr lang="tt-RU" b="1" dirty="0" smtClean="0">
                <a:latin typeface="Times New Roman"/>
                <a:ea typeface="Calibri"/>
                <a:cs typeface="Times New Roman"/>
              </a:rPr>
              <a:t>программасы өч бүлектән тора</a:t>
            </a:r>
            <a:r>
              <a:rPr lang="ru-RU" sz="3200" b="1" dirty="0">
                <a:latin typeface="Calibri"/>
                <a:ea typeface="Calibri"/>
                <a:cs typeface="Times New Roman"/>
              </a:rPr>
              <a:t/>
            </a:r>
            <a:br>
              <a:rPr lang="ru-RU" sz="3200" b="1" dirty="0">
                <a:latin typeface="Calibri"/>
                <a:ea typeface="Calibri"/>
                <a:cs typeface="Times New Roman"/>
              </a:rPr>
            </a:br>
            <a:endParaRPr lang="ru-RU" b="1" dirty="0"/>
          </a:p>
        </p:txBody>
      </p:sp>
      <p:sp>
        <p:nvSpPr>
          <p:cNvPr id="4" name="Объект 3"/>
          <p:cNvSpPr>
            <a:spLocks noGrp="1"/>
          </p:cNvSpPr>
          <p:nvPr>
            <p:ph idx="1"/>
          </p:nvPr>
        </p:nvSpPr>
        <p:spPr>
          <a:xfrm>
            <a:off x="304800" y="1412776"/>
            <a:ext cx="8686800" cy="5112568"/>
          </a:xfrm>
        </p:spPr>
        <p:txBody>
          <a:bodyPr>
            <a:normAutofit fontScale="85000" lnSpcReduction="10000"/>
          </a:bodyPr>
          <a:lstStyle/>
          <a:p>
            <a:pPr indent="0" algn="just">
              <a:lnSpc>
                <a:spcPct val="115000"/>
              </a:lnSpc>
              <a:spcAft>
                <a:spcPts val="0"/>
              </a:spcAft>
              <a:buNone/>
            </a:pPr>
            <a:r>
              <a:rPr lang="ru-RU" b="1" dirty="0" smtClean="0">
                <a:latin typeface="Times New Roman"/>
                <a:ea typeface="Calibri"/>
                <a:cs typeface="Times New Roman"/>
              </a:rPr>
              <a:t>1</a:t>
            </a:r>
            <a:r>
              <a:rPr lang="ru-RU" b="1" dirty="0">
                <a:latin typeface="Times New Roman"/>
                <a:ea typeface="Calibri"/>
                <a:cs typeface="Times New Roman"/>
              </a:rPr>
              <a:t>.</a:t>
            </a:r>
            <a:r>
              <a:rPr lang="ru-RU" dirty="0">
                <a:latin typeface="Times New Roman"/>
                <a:ea typeface="Calibri"/>
                <a:cs typeface="Times New Roman"/>
              </a:rPr>
              <a:t> </a:t>
            </a:r>
            <a:r>
              <a:rPr lang="tt-RU" b="1" dirty="0">
                <a:latin typeface="Times New Roman"/>
                <a:ea typeface="Calibri"/>
                <a:cs typeface="Times New Roman"/>
              </a:rPr>
              <a:t>Максатлар бүлеге</a:t>
            </a:r>
            <a:r>
              <a:rPr lang="ru-RU" b="1" dirty="0">
                <a:latin typeface="Times New Roman"/>
                <a:ea typeface="Calibri"/>
                <a:cs typeface="Times New Roman"/>
              </a:rPr>
              <a:t> </a:t>
            </a:r>
            <a:r>
              <a:rPr lang="ru-RU" dirty="0">
                <a:latin typeface="Times New Roman"/>
                <a:ea typeface="Calibri"/>
                <a:cs typeface="Times New Roman"/>
              </a:rPr>
              <a:t>– </a:t>
            </a:r>
            <a:r>
              <a:rPr lang="tt-RU" dirty="0">
                <a:latin typeface="Times New Roman"/>
                <a:ea typeface="Calibri"/>
                <a:cs typeface="Times New Roman"/>
              </a:rPr>
              <a:t>аңлатма язуы һәм программаны үзләштерүдә көтелгән  нәтиҗәләр. </a:t>
            </a:r>
            <a:endParaRPr lang="ru-RU" sz="2800" dirty="0">
              <a:latin typeface="Calibri"/>
              <a:ea typeface="Calibri"/>
              <a:cs typeface="Times New Roman"/>
            </a:endParaRPr>
          </a:p>
          <a:p>
            <a:pPr indent="0" algn="just">
              <a:lnSpc>
                <a:spcPct val="115000"/>
              </a:lnSpc>
              <a:spcAft>
                <a:spcPts val="0"/>
              </a:spcAft>
              <a:buNone/>
            </a:pPr>
            <a:r>
              <a:rPr lang="tt-RU" b="1" dirty="0">
                <a:latin typeface="Times New Roman"/>
                <a:ea typeface="Calibri"/>
                <a:cs typeface="Times New Roman"/>
              </a:rPr>
              <a:t>2.</a:t>
            </a:r>
            <a:r>
              <a:rPr lang="tt-RU" dirty="0">
                <a:latin typeface="Times New Roman"/>
                <a:ea typeface="Calibri"/>
                <a:cs typeface="Times New Roman"/>
              </a:rPr>
              <a:t> </a:t>
            </a:r>
            <a:r>
              <a:rPr lang="tt-RU" b="1" dirty="0">
                <a:latin typeface="Times New Roman"/>
                <a:ea typeface="Calibri"/>
                <a:cs typeface="Times New Roman"/>
              </a:rPr>
              <a:t>Эчтәлек бүлеге </a:t>
            </a:r>
            <a:r>
              <a:rPr lang="tt-RU" dirty="0" smtClean="0">
                <a:latin typeface="Times New Roman"/>
                <a:ea typeface="Calibri"/>
                <a:cs typeface="Times New Roman"/>
              </a:rPr>
              <a:t>– баланың </a:t>
            </a:r>
            <a:r>
              <a:rPr lang="tt-RU" dirty="0">
                <a:latin typeface="Times New Roman"/>
                <a:ea typeface="Calibri"/>
                <a:cs typeface="Times New Roman"/>
              </a:rPr>
              <a:t>үсешенә юнәлдерелгән белем бирү эшчәнлеге тасвирламасы, аның төрләре, методлары һәм чаралары. </a:t>
            </a:r>
            <a:endParaRPr lang="ru-RU" sz="2800" dirty="0">
              <a:latin typeface="Calibri"/>
              <a:ea typeface="Calibri"/>
              <a:cs typeface="Times New Roman"/>
            </a:endParaRPr>
          </a:p>
          <a:p>
            <a:pPr indent="0" algn="just">
              <a:lnSpc>
                <a:spcPct val="115000"/>
              </a:lnSpc>
              <a:spcAft>
                <a:spcPts val="0"/>
              </a:spcAft>
              <a:buNone/>
            </a:pPr>
            <a:r>
              <a:rPr lang="tt-RU" b="1" dirty="0">
                <a:latin typeface="Times New Roman"/>
                <a:ea typeface="Calibri"/>
                <a:cs typeface="Times New Roman"/>
              </a:rPr>
              <a:t>3. Оештыру бүлеге</a:t>
            </a:r>
            <a:r>
              <a:rPr lang="tt-RU" dirty="0">
                <a:latin typeface="Times New Roman"/>
                <a:ea typeface="Calibri"/>
                <a:cs typeface="Times New Roman"/>
              </a:rPr>
              <a:t>  – программаның укыту һәм тәрбия бирү  өчен методик материаллар, чаралар һәм материаль-техник яктан тәэмин ителеше, көндәлек режим, гореф-гадәтләр, бәйрәм-чараларның үзенчәлекләре, шулай ук үстерелешле тирәлек булдыру юллары. </a:t>
            </a:r>
            <a:endParaRPr lang="ru-RU" sz="2800" dirty="0">
              <a:latin typeface="Calibri"/>
              <a:ea typeface="Calibri"/>
              <a:cs typeface="Times New Roman"/>
            </a:endParaRPr>
          </a:p>
          <a:p>
            <a:endParaRPr lang="ru-RU" dirty="0"/>
          </a:p>
        </p:txBody>
      </p:sp>
    </p:spTree>
    <p:extLst>
      <p:ext uri="{BB962C8B-B14F-4D97-AF65-F5344CB8AC3E}">
        <p14:creationId xmlns:p14="http://schemas.microsoft.com/office/powerpoint/2010/main" val="28907836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285728"/>
            <a:ext cx="8686800" cy="785818"/>
          </a:xfrm>
        </p:spPr>
        <p:txBody>
          <a:bodyPr>
            <a:noAutofit/>
          </a:bodyPr>
          <a:lstStyle/>
          <a:p>
            <a:pPr algn="ctr"/>
            <a:r>
              <a:rPr lang="ru-RU" sz="2800" b="1" dirty="0" err="1" smtClean="0">
                <a:latin typeface="Times New Roman" pitchFamily="18" charset="0"/>
                <a:cs typeface="Times New Roman" pitchFamily="18" charset="0"/>
              </a:rPr>
              <a:t>Балалар</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бакчасының</a:t>
            </a:r>
            <a:r>
              <a:rPr lang="tt-RU" sz="2800" b="1" dirty="0" smtClean="0">
                <a:latin typeface="Times New Roman" pitchFamily="18" charset="0"/>
                <a:cs typeface="Times New Roman" pitchFamily="18" charset="0"/>
              </a:rPr>
              <a:t> г</a:t>
            </a:r>
            <a:r>
              <a:rPr lang="ru-RU" sz="2800" b="1" dirty="0" err="1" smtClean="0">
                <a:latin typeface="Times New Roman" pitchFamily="18" charset="0"/>
                <a:cs typeface="Times New Roman" pitchFamily="18" charset="0"/>
              </a:rPr>
              <a:t>аилә белән багланышлары</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a:xfrm>
            <a:off x="0" y="1268760"/>
            <a:ext cx="9036496" cy="5589240"/>
          </a:xfrm>
        </p:spPr>
        <p:txBody>
          <a:bodyPr>
            <a:normAutofit fontScale="40000" lnSpcReduction="20000"/>
          </a:bodyPr>
          <a:lstStyle/>
          <a:p>
            <a:pPr marL="0" indent="363538" algn="just">
              <a:lnSpc>
                <a:spcPct val="120000"/>
              </a:lnSpc>
              <a:buNone/>
            </a:pPr>
            <a:r>
              <a:rPr lang="ru-RU" sz="6000" dirty="0" smtClean="0">
                <a:latin typeface="Times New Roman" pitchFamily="18" charset="0"/>
                <a:cs typeface="Times New Roman" pitchFamily="18" charset="0"/>
              </a:rPr>
              <a:t>• педагогларның һәм ата-аналарның балаларны тәрбияләү, өйрәтү-укыту, үсешләренә ирешү;</a:t>
            </a:r>
          </a:p>
          <a:p>
            <a:pPr marL="0" indent="363538" algn="just">
              <a:lnSpc>
                <a:spcPct val="120000"/>
              </a:lnSpc>
              <a:buNone/>
            </a:pPr>
            <a:r>
              <a:rPr lang="ru-RU" sz="6000" dirty="0" smtClean="0">
                <a:latin typeface="Times New Roman" pitchFamily="18" charset="0"/>
                <a:cs typeface="Times New Roman" pitchFamily="18" charset="0"/>
              </a:rPr>
              <a:t>• мәктәпкәчә яшьтәге балаларны гаиләдә һәм җәмгыятьтә тәрбияләүдә туган кыенлыклар белән таныштыру;</a:t>
            </a:r>
          </a:p>
          <a:p>
            <a:pPr marL="0" indent="363538" algn="just">
              <a:lnSpc>
                <a:spcPct val="120000"/>
              </a:lnSpc>
              <a:buNone/>
            </a:pP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балаларны</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тәрбияләүнең һәм өйрәтү-укытуның актуаль</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мәсьәләләре, балалар</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бакчасының һәм гаиләнең әлеге мәсьәләләрне хәл итү мөмкинлекләре турында</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бе</a:t>
            </a:r>
            <a:r>
              <a:rPr lang="tt-RU" sz="6000" dirty="0" smtClean="0">
                <a:latin typeface="Times New Roman" pitchFamily="18" charset="0"/>
                <a:cs typeface="Times New Roman" pitchFamily="18" charset="0"/>
              </a:rPr>
              <a:t>р-</a:t>
            </a:r>
            <a:r>
              <a:rPr lang="ru-RU" sz="6000" dirty="0" err="1" smtClean="0">
                <a:latin typeface="Times New Roman" pitchFamily="18" charset="0"/>
                <a:cs typeface="Times New Roman" pitchFamily="18" charset="0"/>
              </a:rPr>
              <a:t>берләренә җиткереп </a:t>
            </a:r>
            <a:r>
              <a:rPr lang="ru-RU" sz="6000" dirty="0" smtClean="0">
                <a:latin typeface="Times New Roman" pitchFamily="18" charset="0"/>
                <a:cs typeface="Times New Roman" pitchFamily="18" charset="0"/>
              </a:rPr>
              <a:t>тору</a:t>
            </a:r>
            <a:r>
              <a:rPr lang="tt-RU" sz="6000" dirty="0" smtClean="0">
                <a:latin typeface="Times New Roman" pitchFamily="18" charset="0"/>
                <a:cs typeface="Times New Roman" pitchFamily="18" charset="0"/>
              </a:rPr>
              <a:t>;</a:t>
            </a:r>
            <a:endParaRPr lang="ru-RU" sz="6000" dirty="0" smtClean="0">
              <a:latin typeface="Times New Roman" pitchFamily="18" charset="0"/>
              <a:cs typeface="Times New Roman" pitchFamily="18" charset="0"/>
            </a:endParaRPr>
          </a:p>
          <a:p>
            <a:pPr marL="0" indent="363538" algn="just">
              <a:lnSpc>
                <a:spcPct val="120000"/>
              </a:lnSpc>
              <a:buNone/>
            </a:pPr>
            <a:r>
              <a:rPr lang="tt-RU" sz="6000" dirty="0" smtClean="0">
                <a:latin typeface="Times New Roman" pitchFamily="18" charset="0"/>
                <a:cs typeface="Times New Roman" pitchFamily="18" charset="0"/>
              </a:rPr>
              <a:t>• тәрбияләнүчеләрнең гаиләләрен районда (шәһәрдә, өлкәдә, республикада) оештырыла торган, педагоглар белән бергә уздырылучы чараларда катнашуга җәлеп итү;</a:t>
            </a:r>
            <a:endParaRPr lang="ru-RU" sz="6000" dirty="0" smtClean="0">
              <a:latin typeface="Times New Roman" pitchFamily="18" charset="0"/>
              <a:cs typeface="Times New Roman" pitchFamily="18" charset="0"/>
            </a:endParaRPr>
          </a:p>
          <a:p>
            <a:pPr marL="0" indent="363538" algn="just">
              <a:lnSpc>
                <a:spcPct val="120000"/>
              </a:lnSpc>
              <a:buNone/>
            </a:pPr>
            <a:r>
              <a:rPr lang="tt-RU" sz="6000" dirty="0" smtClean="0">
                <a:latin typeface="Times New Roman" pitchFamily="18" charset="0"/>
                <a:cs typeface="Times New Roman" pitchFamily="18" charset="0"/>
              </a:rPr>
              <a:t>• баланың төрле омтылышларына һәм ихтыяҗларына карата игътибарлы мөнәсәбәт күрсәткән ата-аналарны хуплау, әлеге ихтыяҗларны гаиләдә канәгатьләндерү өчен кирәкле шартлар тудыру.</a:t>
            </a:r>
            <a:endParaRPr lang="ru-RU" sz="60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Grp="1" noChangeAspect="1"/>
          </p:cNvPicPr>
          <p:nvPr>
            <p:ph type="pic" idx="1"/>
          </p:nvPr>
        </p:nvPicPr>
        <p:blipFill>
          <a:blip r:embed="rId3">
            <a:extLst>
              <a:ext uri="{28A0092B-C50C-407E-A947-70E740481C1C}">
                <a14:useLocalDpi xmlns:a14="http://schemas.microsoft.com/office/drawing/2010/main" val="0"/>
              </a:ext>
            </a:extLst>
          </a:blip>
          <a:srcRect t="5162" b="5162"/>
          <a:stretch>
            <a:fillRect/>
          </a:stretch>
        </p:blipFill>
        <p:spPr>
          <a:xfrm>
            <a:off x="1907704" y="188640"/>
            <a:ext cx="6914728" cy="5028893"/>
          </a:xfrm>
          <a:prstGeom prst="rect">
            <a:avLst/>
          </a:prstGeom>
          <a:ln>
            <a:noFill/>
          </a:ln>
          <a:effectLst>
            <a:softEdge rad="112500"/>
          </a:effectLst>
        </p:spPr>
      </p:pic>
      <p:sp>
        <p:nvSpPr>
          <p:cNvPr id="2" name="Заголовок 1"/>
          <p:cNvSpPr>
            <a:spLocks noGrp="1"/>
          </p:cNvSpPr>
          <p:nvPr>
            <p:ph type="title"/>
          </p:nvPr>
        </p:nvSpPr>
        <p:spPr>
          <a:xfrm>
            <a:off x="323528" y="5517232"/>
            <a:ext cx="5867400" cy="214840"/>
          </a:xfrm>
        </p:spPr>
        <p:txBody>
          <a:bodyPr>
            <a:noAutofit/>
          </a:bodyPr>
          <a:lstStyle/>
          <a:p>
            <a:pPr algn="ctr"/>
            <a:r>
              <a:rPr lang="tt-RU" sz="3200" b="1"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en-US" sz="3600" b="1" dirty="0" smtClean="0">
                <a:latin typeface="Times New Roman" pitchFamily="18" charset="0"/>
                <a:cs typeface="Times New Roman" pitchFamily="18" charset="0"/>
              </a:rPr>
              <a:t>III</a:t>
            </a:r>
            <a:r>
              <a:rPr lang="tt-RU" sz="3600" b="1" dirty="0" smtClean="0">
                <a:latin typeface="Times New Roman" pitchFamily="18" charset="0"/>
                <a:cs typeface="Times New Roman" pitchFamily="18" charset="0"/>
              </a:rPr>
              <a:t>. ОЕШТЫРУ БҮЛЕГЕ</a:t>
            </a:r>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0"/>
            <a:ext cx="8686800" cy="1124744"/>
          </a:xfrm>
        </p:spPr>
        <p:txBody>
          <a:bodyPr>
            <a:normAutofit/>
          </a:bodyPr>
          <a:lstStyle/>
          <a:p>
            <a:pPr algn="ctr"/>
            <a:r>
              <a:rPr lang="ru-RU" sz="2800" b="1" dirty="0">
                <a:latin typeface="Times New Roman" panose="02020603050405020304" pitchFamily="18" charset="0"/>
                <a:cs typeface="Times New Roman" panose="02020603050405020304" pitchFamily="18" charset="0"/>
              </a:rPr>
              <a:t>төркем </a:t>
            </a:r>
            <a:r>
              <a:rPr lang="ru-RU" sz="2800" b="1" dirty="0" smtClean="0">
                <a:latin typeface="Times New Roman" panose="02020603050405020304" pitchFamily="18" charset="0"/>
                <a:cs typeface="Times New Roman" panose="02020603050405020304" pitchFamily="18" charset="0"/>
              </a:rPr>
              <a:t>бүлмәләренең </a:t>
            </a:r>
            <a:r>
              <a:rPr lang="ru-RU" sz="2800" b="1" dirty="0">
                <a:latin typeface="Times New Roman" panose="02020603050405020304" pitchFamily="18" charset="0"/>
                <a:cs typeface="Times New Roman" panose="02020603050405020304" pitchFamily="18" charset="0"/>
              </a:rPr>
              <a:t>предметлы-үстерелешле тирәлеге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1656597857"/>
              </p:ext>
            </p:extLst>
          </p:nvPr>
        </p:nvGraphicFramePr>
        <p:xfrm>
          <a:off x="35497" y="1124743"/>
          <a:ext cx="9000999" cy="5724193"/>
        </p:xfrm>
        <a:graphic>
          <a:graphicData uri="http://schemas.openxmlformats.org/drawingml/2006/table">
            <a:tbl>
              <a:tblPr firstRow="1" firstCol="1" lastRow="1" lastCol="1" bandRow="1" bandCol="1"/>
              <a:tblGrid>
                <a:gridCol w="1224135"/>
                <a:gridCol w="3467125"/>
                <a:gridCol w="4309739"/>
              </a:tblGrid>
              <a:tr h="332541">
                <a:tc>
                  <a:txBody>
                    <a:bodyPr/>
                    <a:lstStyle/>
                    <a:p>
                      <a:pPr algn="ctr">
                        <a:lnSpc>
                          <a:spcPct val="115000"/>
                        </a:lnSpc>
                        <a:spcAft>
                          <a:spcPts val="0"/>
                        </a:spcAft>
                      </a:pPr>
                      <a:r>
                        <a:rPr lang="tt-RU" sz="1600" b="1" dirty="0">
                          <a:effectLst/>
                          <a:latin typeface="Times New Roman"/>
                          <a:ea typeface="Calibri"/>
                          <a:cs typeface="Times New Roman"/>
                        </a:rPr>
                        <a:t>Бүлмә төре</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ctr">
                        <a:lnSpc>
                          <a:spcPct val="115000"/>
                        </a:lnSpc>
                        <a:spcAft>
                          <a:spcPts val="0"/>
                        </a:spcAft>
                      </a:pPr>
                      <a:r>
                        <a:rPr lang="tt-RU" sz="1600" b="1" dirty="0">
                          <a:effectLst/>
                          <a:latin typeface="Times New Roman"/>
                          <a:ea typeface="Calibri"/>
                          <a:cs typeface="Times New Roman"/>
                        </a:rPr>
                        <a:t>Төп кулланылышы</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ctr">
                        <a:lnSpc>
                          <a:spcPct val="115000"/>
                        </a:lnSpc>
                        <a:spcAft>
                          <a:spcPts val="0"/>
                        </a:spcAft>
                      </a:pPr>
                      <a:r>
                        <a:rPr lang="tt-RU" sz="1600" b="1" dirty="0">
                          <a:effectLst/>
                          <a:latin typeface="Times New Roman"/>
                          <a:ea typeface="Calibri"/>
                          <a:cs typeface="Times New Roman"/>
                        </a:rPr>
                        <a:t>Җиһазлау</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61587">
                <a:tc>
                  <a:txBody>
                    <a:bodyPr/>
                    <a:lstStyle/>
                    <a:p>
                      <a:pPr algn="just">
                        <a:lnSpc>
                          <a:spcPct val="115000"/>
                        </a:lnSpc>
                        <a:spcAft>
                          <a:spcPts val="0"/>
                        </a:spcAft>
                      </a:pPr>
                      <a:r>
                        <a:rPr lang="tt-RU" sz="1600" b="1" dirty="0">
                          <a:effectLst/>
                          <a:latin typeface="Times New Roman"/>
                          <a:ea typeface="Calibri"/>
                          <a:cs typeface="Times New Roman"/>
                        </a:rPr>
                        <a:t>Музыка һәм спорт залы</a:t>
                      </a:r>
                      <a:endParaRPr lang="ru-RU" sz="1600" b="1"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01295" algn="l"/>
                        </a:tabLst>
                      </a:pPr>
                      <a:r>
                        <a:rPr lang="tt-RU" sz="1600" dirty="0">
                          <a:effectLst/>
                          <a:latin typeface="Times New Roman"/>
                          <a:ea typeface="Calibri"/>
                          <a:cs typeface="Times New Roman"/>
                        </a:rPr>
                        <a:t>Турыдан-туры белем бирү эшчәнлеге</a:t>
                      </a:r>
                      <a:endParaRPr lang="ru-RU" sz="1600" dirty="0">
                        <a:effectLst/>
                        <a:latin typeface="Calibri"/>
                        <a:ea typeface="Calibri"/>
                        <a:cs typeface="Times New Roman"/>
                      </a:endParaRPr>
                    </a:p>
                    <a:p>
                      <a:pPr algn="just">
                        <a:lnSpc>
                          <a:spcPct val="115000"/>
                        </a:lnSpc>
                        <a:spcAft>
                          <a:spcPts val="0"/>
                        </a:spcAft>
                        <a:tabLst>
                          <a:tab pos="201295" algn="l"/>
                        </a:tabLst>
                      </a:pPr>
                      <a:r>
                        <a:rPr lang="tt-RU" sz="1600" dirty="0">
                          <a:effectLst/>
                          <a:latin typeface="Times New Roman"/>
                          <a:ea typeface="Calibri"/>
                          <a:cs typeface="Times New Roman"/>
                        </a:rPr>
                        <a:t>Иртәнге гимнастика</a:t>
                      </a:r>
                      <a:endParaRPr lang="ru-RU" sz="1600" dirty="0">
                        <a:effectLst/>
                        <a:latin typeface="Calibri"/>
                        <a:ea typeface="Calibri"/>
                        <a:cs typeface="Times New Roman"/>
                      </a:endParaRPr>
                    </a:p>
                    <a:p>
                      <a:pPr algn="just">
                        <a:lnSpc>
                          <a:spcPct val="115000"/>
                        </a:lnSpc>
                        <a:spcAft>
                          <a:spcPts val="0"/>
                        </a:spcAft>
                        <a:tabLst>
                          <a:tab pos="201295" algn="l"/>
                        </a:tabLst>
                      </a:pPr>
                      <a:r>
                        <a:rPr lang="tt-RU" sz="1600" dirty="0">
                          <a:effectLst/>
                          <a:latin typeface="Times New Roman"/>
                          <a:ea typeface="Calibri"/>
                          <a:cs typeface="Times New Roman"/>
                        </a:rPr>
                        <a:t>Ял, бәйрәм чаралары</a:t>
                      </a:r>
                      <a:endParaRPr lang="ru-RU" sz="1600" dirty="0">
                        <a:effectLst/>
                        <a:latin typeface="Calibri"/>
                        <a:ea typeface="Calibri"/>
                        <a:cs typeface="Times New Roman"/>
                      </a:endParaRPr>
                    </a:p>
                    <a:p>
                      <a:pPr algn="just">
                        <a:lnSpc>
                          <a:spcPct val="115000"/>
                        </a:lnSpc>
                        <a:spcAft>
                          <a:spcPts val="0"/>
                        </a:spcAft>
                        <a:tabLst>
                          <a:tab pos="201295" algn="l"/>
                        </a:tabLst>
                      </a:pPr>
                      <a:r>
                        <a:rPr lang="ru-RU" sz="1600" dirty="0" smtClean="0">
                          <a:effectLst/>
                          <a:latin typeface="Times New Roman"/>
                          <a:ea typeface="Calibri"/>
                          <a:cs typeface="Times New Roman"/>
                        </a:rPr>
                        <a:t>Театрал</a:t>
                      </a:r>
                      <a:r>
                        <a:rPr lang="tt-RU" sz="1600" dirty="0">
                          <a:effectLst/>
                          <a:latin typeface="Times New Roman"/>
                          <a:ea typeface="Calibri"/>
                          <a:cs typeface="Times New Roman"/>
                        </a:rPr>
                        <a:t>ьләштерелгән тамашалар</a:t>
                      </a:r>
                      <a:endParaRPr lang="ru-RU" sz="1600" dirty="0">
                        <a:effectLst/>
                        <a:latin typeface="Calibri"/>
                        <a:ea typeface="Calibri"/>
                        <a:cs typeface="Times New Roman"/>
                      </a:endParaRPr>
                    </a:p>
                    <a:p>
                      <a:pPr algn="just">
                        <a:lnSpc>
                          <a:spcPct val="115000"/>
                        </a:lnSpc>
                        <a:spcAft>
                          <a:spcPts val="0"/>
                        </a:spcAft>
                        <a:tabLst>
                          <a:tab pos="201295" algn="l"/>
                        </a:tabLst>
                      </a:pPr>
                      <a:r>
                        <a:rPr lang="tt-RU" sz="1600" dirty="0">
                          <a:effectLst/>
                          <a:latin typeface="Times New Roman"/>
                          <a:ea typeface="Calibri"/>
                          <a:cs typeface="Times New Roman"/>
                        </a:rPr>
                        <a:t>Ата-аналар җыелышлары</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01295" algn="l"/>
                        </a:tabLst>
                      </a:pPr>
                      <a:r>
                        <a:rPr lang="ru-RU" sz="1600" dirty="0">
                          <a:effectLst/>
                          <a:latin typeface="Times New Roman"/>
                          <a:ea typeface="Calibri"/>
                          <a:cs typeface="Times New Roman"/>
                        </a:rPr>
                        <a:t>Музыкаль </a:t>
                      </a:r>
                      <a:r>
                        <a:rPr lang="tt-RU" sz="1600" dirty="0">
                          <a:effectLst/>
                          <a:latin typeface="Times New Roman"/>
                          <a:ea typeface="Calibri"/>
                          <a:cs typeface="Times New Roman"/>
                        </a:rPr>
                        <a:t>үзәк</a:t>
                      </a:r>
                      <a:r>
                        <a:rPr lang="ru-RU" sz="1600" dirty="0">
                          <a:effectLst/>
                          <a:latin typeface="Times New Roman"/>
                          <a:ea typeface="Calibri"/>
                          <a:cs typeface="Times New Roman"/>
                        </a:rPr>
                        <a:t>, </a:t>
                      </a:r>
                      <a:r>
                        <a:rPr lang="tt-RU" sz="1600" dirty="0">
                          <a:effectLst/>
                          <a:latin typeface="Times New Roman"/>
                          <a:ea typeface="Calibri"/>
                          <a:cs typeface="Times New Roman"/>
                        </a:rPr>
                        <a:t>күчерелмә </a:t>
                      </a:r>
                      <a:r>
                        <a:rPr lang="ru-RU" sz="1600" dirty="0">
                          <a:effectLst/>
                          <a:latin typeface="Times New Roman"/>
                          <a:ea typeface="Calibri"/>
                          <a:cs typeface="Times New Roman"/>
                        </a:rPr>
                        <a:t>мультимеди</a:t>
                      </a:r>
                      <a:r>
                        <a:rPr lang="tt-RU" sz="1600" dirty="0">
                          <a:effectLst/>
                          <a:latin typeface="Times New Roman"/>
                          <a:ea typeface="Calibri"/>
                          <a:cs typeface="Times New Roman"/>
                        </a:rPr>
                        <a:t>я </a:t>
                      </a:r>
                      <a:r>
                        <a:rPr lang="tt-RU" sz="1600" dirty="0" smtClean="0">
                          <a:effectLst/>
                          <a:latin typeface="Times New Roman"/>
                          <a:ea typeface="Calibri"/>
                          <a:cs typeface="Times New Roman"/>
                        </a:rPr>
                        <a:t>җайланмасы</a:t>
                      </a:r>
                      <a:r>
                        <a:rPr lang="tt-RU" sz="1600" dirty="0" smtClean="0">
                          <a:effectLst/>
                          <a:latin typeface="Calibri"/>
                          <a:ea typeface="Calibri"/>
                          <a:cs typeface="Times New Roman"/>
                        </a:rPr>
                        <a:t>,</a:t>
                      </a:r>
                      <a:r>
                        <a:rPr lang="tt-RU" sz="1600" baseline="0" dirty="0" smtClean="0">
                          <a:effectLst/>
                          <a:latin typeface="Calibri"/>
                          <a:ea typeface="Calibri"/>
                          <a:cs typeface="Times New Roman"/>
                        </a:rPr>
                        <a:t> </a:t>
                      </a:r>
                      <a:r>
                        <a:rPr lang="tt-RU" sz="1600" baseline="0" dirty="0" smtClean="0">
                          <a:effectLst/>
                          <a:latin typeface="Times New Roman" panose="02020603050405020304" pitchFamily="18" charset="0"/>
                          <a:ea typeface="Calibri"/>
                          <a:cs typeface="Times New Roman" panose="02020603050405020304" pitchFamily="18" charset="0"/>
                        </a:rPr>
                        <a:t>п</a:t>
                      </a:r>
                      <a:r>
                        <a:rPr lang="ru-RU" sz="1600" dirty="0" smtClean="0">
                          <a:effectLst/>
                          <a:latin typeface="Times New Roman" panose="02020603050405020304" pitchFamily="18" charset="0"/>
                          <a:ea typeface="Calibri"/>
                          <a:cs typeface="Times New Roman" panose="02020603050405020304" pitchFamily="18" charset="0"/>
                        </a:rPr>
                        <a:t>ианино</a:t>
                      </a:r>
                      <a:r>
                        <a:rPr lang="ru-RU" sz="1600" dirty="0" smtClean="0">
                          <a:effectLst/>
                          <a:latin typeface="Calibri"/>
                          <a:ea typeface="Calibri"/>
                          <a:cs typeface="Times New Roman"/>
                        </a:rPr>
                        <a:t>,</a:t>
                      </a:r>
                      <a:r>
                        <a:rPr lang="ru-RU" sz="1600" baseline="0" dirty="0" smtClean="0">
                          <a:effectLst/>
                          <a:latin typeface="Calibri"/>
                          <a:ea typeface="Calibri"/>
                          <a:cs typeface="Times New Roman"/>
                        </a:rPr>
                        <a:t> б</a:t>
                      </a:r>
                      <a:r>
                        <a:rPr lang="tt-RU" sz="1600" dirty="0" smtClean="0">
                          <a:effectLst/>
                          <a:latin typeface="Times New Roman"/>
                          <a:ea typeface="Calibri"/>
                          <a:cs typeface="Times New Roman"/>
                        </a:rPr>
                        <a:t>алалар</a:t>
                      </a:r>
                      <a:r>
                        <a:rPr lang="ru-RU" sz="1600" dirty="0" smtClean="0">
                          <a:effectLst/>
                          <a:latin typeface="Times New Roman"/>
                          <a:ea typeface="Calibri"/>
                          <a:cs typeface="Times New Roman"/>
                        </a:rPr>
                        <a:t> өчен музыкаль </a:t>
                      </a:r>
                      <a:r>
                        <a:rPr lang="ru-RU" sz="1600" dirty="0">
                          <a:effectLst/>
                          <a:latin typeface="Times New Roman"/>
                          <a:ea typeface="Calibri"/>
                          <a:cs typeface="Times New Roman"/>
                        </a:rPr>
                        <a:t>инструмент</a:t>
                      </a:r>
                      <a:r>
                        <a:rPr lang="tt-RU" sz="1600" dirty="0" smtClean="0">
                          <a:effectLst/>
                          <a:latin typeface="Times New Roman"/>
                          <a:ea typeface="Calibri"/>
                          <a:cs typeface="Times New Roman"/>
                        </a:rPr>
                        <a:t>лар,</a:t>
                      </a:r>
                      <a:r>
                        <a:rPr lang="ru-RU" sz="1600" baseline="0" dirty="0" smtClean="0">
                          <a:effectLst/>
                          <a:latin typeface="Calibri"/>
                          <a:ea typeface="Calibri"/>
                          <a:cs typeface="Times New Roman"/>
                        </a:rPr>
                        <a:t> т</a:t>
                      </a:r>
                      <a:r>
                        <a:rPr lang="tt-RU" sz="1600" dirty="0" smtClean="0">
                          <a:effectLst/>
                          <a:latin typeface="Times New Roman"/>
                          <a:ea typeface="Calibri"/>
                          <a:cs typeface="Times New Roman"/>
                        </a:rPr>
                        <a:t>өрле </a:t>
                      </a:r>
                      <a:r>
                        <a:rPr lang="ru-RU" sz="1600" dirty="0">
                          <a:effectLst/>
                          <a:latin typeface="Times New Roman"/>
                          <a:ea typeface="Calibri"/>
                          <a:cs typeface="Times New Roman"/>
                        </a:rPr>
                        <a:t>театр</a:t>
                      </a:r>
                      <a:r>
                        <a:rPr lang="tt-RU" sz="1600" dirty="0">
                          <a:effectLst/>
                          <a:latin typeface="Times New Roman"/>
                          <a:ea typeface="Calibri"/>
                          <a:cs typeface="Times New Roman"/>
                        </a:rPr>
                        <a:t>лар</a:t>
                      </a:r>
                      <a:r>
                        <a:rPr lang="ru-RU" sz="1600" dirty="0">
                          <a:effectLst/>
                          <a:latin typeface="Times New Roman"/>
                          <a:ea typeface="Calibri"/>
                          <a:cs typeface="Times New Roman"/>
                        </a:rPr>
                        <a:t>, ширм</a:t>
                      </a:r>
                      <a:r>
                        <a:rPr lang="tt-RU" sz="1600" dirty="0" smtClean="0">
                          <a:effectLst/>
                          <a:latin typeface="Times New Roman"/>
                          <a:ea typeface="Calibri"/>
                          <a:cs typeface="Times New Roman"/>
                        </a:rPr>
                        <a:t>алар.</a:t>
                      </a:r>
                      <a:endParaRPr lang="ru-RU" sz="1600" dirty="0">
                        <a:effectLst/>
                        <a:latin typeface="Calibri"/>
                        <a:ea typeface="Calibri"/>
                        <a:cs typeface="Times New Roman"/>
                      </a:endParaRPr>
                    </a:p>
                    <a:p>
                      <a:pPr algn="just">
                        <a:lnSpc>
                          <a:spcPct val="115000"/>
                        </a:lnSpc>
                        <a:spcAft>
                          <a:spcPts val="0"/>
                        </a:spcAft>
                        <a:tabLst>
                          <a:tab pos="201295" algn="l"/>
                        </a:tabLst>
                      </a:pPr>
                      <a:r>
                        <a:rPr lang="tt-RU" sz="1600" dirty="0">
                          <a:effectLst/>
                          <a:latin typeface="Times New Roman"/>
                          <a:ea typeface="Calibri"/>
                          <a:cs typeface="Times New Roman"/>
                        </a:rPr>
                        <a:t>Сикерү, үрмәләү өчен спорт </a:t>
                      </a:r>
                      <a:r>
                        <a:rPr lang="tt-RU" sz="1600" dirty="0" smtClean="0">
                          <a:effectLst/>
                          <a:latin typeface="Times New Roman"/>
                          <a:ea typeface="Calibri"/>
                          <a:cs typeface="Times New Roman"/>
                        </a:rPr>
                        <a:t>җиһазлары.</a:t>
                      </a:r>
                      <a:r>
                        <a:rPr lang="tt-RU" sz="1600" baseline="0" dirty="0" smtClean="0">
                          <a:effectLst/>
                          <a:latin typeface="Times New Roman"/>
                          <a:ea typeface="Calibri"/>
                          <a:cs typeface="Times New Roman"/>
                        </a:rPr>
                        <a:t> </a:t>
                      </a:r>
                      <a:r>
                        <a:rPr lang="tt-RU" sz="1600" dirty="0" smtClean="0">
                          <a:effectLst/>
                          <a:latin typeface="Times New Roman"/>
                          <a:ea typeface="Calibri"/>
                          <a:cs typeface="Times New Roman"/>
                        </a:rPr>
                        <a:t>Музыкаль </a:t>
                      </a:r>
                      <a:r>
                        <a:rPr lang="tt-RU" sz="1600" dirty="0">
                          <a:effectLst/>
                          <a:latin typeface="Times New Roman"/>
                          <a:ea typeface="Calibri"/>
                          <a:cs typeface="Times New Roman"/>
                        </a:rPr>
                        <a:t>җитәкче куллана торган </a:t>
                      </a:r>
                      <a:r>
                        <a:rPr lang="tt-RU" sz="1600" dirty="0" smtClean="0">
                          <a:effectLst/>
                          <a:latin typeface="Times New Roman"/>
                          <a:ea typeface="Calibri"/>
                          <a:cs typeface="Times New Roman"/>
                        </a:rPr>
                        <a:t>уенчыклар</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9270">
                <a:tc>
                  <a:txBody>
                    <a:bodyPr/>
                    <a:lstStyle/>
                    <a:p>
                      <a:pPr algn="just">
                        <a:lnSpc>
                          <a:spcPct val="115000"/>
                        </a:lnSpc>
                        <a:spcAft>
                          <a:spcPts val="0"/>
                        </a:spcAft>
                      </a:pPr>
                      <a:r>
                        <a:rPr lang="ru-RU" sz="1600" b="1" dirty="0">
                          <a:effectLst/>
                          <a:latin typeface="Times New Roman"/>
                          <a:ea typeface="Calibri"/>
                          <a:cs typeface="Times New Roman"/>
                        </a:rPr>
                        <a:t>Медицин</a:t>
                      </a:r>
                      <a:r>
                        <a:rPr lang="tt-RU" sz="1600" b="1" dirty="0">
                          <a:effectLst/>
                          <a:latin typeface="Times New Roman"/>
                          <a:ea typeface="Calibri"/>
                          <a:cs typeface="Times New Roman"/>
                        </a:rPr>
                        <a:t>а</a:t>
                      </a:r>
                      <a:r>
                        <a:rPr lang="ru-RU" sz="1600" b="1" dirty="0">
                          <a:effectLst/>
                          <a:latin typeface="Times New Roman"/>
                          <a:ea typeface="Calibri"/>
                          <a:cs typeface="Times New Roman"/>
                        </a:rPr>
                        <a:t>  кабинет</a:t>
                      </a:r>
                      <a:r>
                        <a:rPr lang="tt-RU" sz="1600" b="1" dirty="0">
                          <a:effectLst/>
                          <a:latin typeface="Times New Roman"/>
                          <a:ea typeface="Calibri"/>
                          <a:cs typeface="Times New Roman"/>
                        </a:rPr>
                        <a:t>ы</a:t>
                      </a:r>
                      <a:endParaRPr lang="ru-RU" sz="1600" b="1" dirty="0">
                        <a:effectLst/>
                        <a:latin typeface="Calibri"/>
                        <a:ea typeface="Calibri"/>
                        <a:cs typeface="Times New Roman"/>
                      </a:endParaRPr>
                    </a:p>
                    <a:p>
                      <a:pPr indent="450215" algn="just">
                        <a:lnSpc>
                          <a:spcPct val="115000"/>
                        </a:lnSpc>
                        <a:spcAft>
                          <a:spcPts val="0"/>
                        </a:spcAft>
                      </a:pPr>
                      <a:r>
                        <a:rPr lang="ru-RU" sz="1600" dirty="0">
                          <a:effectLst/>
                          <a:latin typeface="Times New Roman"/>
                          <a:ea typeface="Calibri"/>
                          <a:cs typeface="Times New Roman"/>
                        </a:rPr>
                        <a:t> </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91465" algn="l"/>
                        </a:tabLst>
                      </a:pPr>
                      <a:r>
                        <a:rPr lang="tt-RU" sz="1600" dirty="0">
                          <a:effectLst/>
                          <a:latin typeface="Times New Roman"/>
                          <a:ea typeface="Calibri"/>
                          <a:cs typeface="Times New Roman"/>
                        </a:rPr>
                        <a:t>Балаларны карау</a:t>
                      </a:r>
                      <a:r>
                        <a:rPr lang="ru-RU" sz="1600" dirty="0" smtClean="0">
                          <a:effectLst/>
                          <a:latin typeface="Times New Roman"/>
                          <a:ea typeface="Calibri"/>
                          <a:cs typeface="Times New Roman"/>
                        </a:rPr>
                        <a:t>,</a:t>
                      </a:r>
                      <a:r>
                        <a:rPr lang="ru-RU" sz="1600" baseline="0" dirty="0" smtClean="0">
                          <a:effectLst/>
                          <a:latin typeface="Times New Roman"/>
                          <a:ea typeface="Calibri"/>
                          <a:cs typeface="Times New Roman"/>
                        </a:rPr>
                        <a:t> </a:t>
                      </a:r>
                      <a:r>
                        <a:rPr lang="tt-RU" sz="1600" dirty="0" smtClean="0">
                          <a:effectLst/>
                          <a:latin typeface="Times New Roman"/>
                          <a:ea typeface="Calibri"/>
                          <a:cs typeface="Times New Roman"/>
                        </a:rPr>
                        <a:t>табибларның </a:t>
                      </a:r>
                      <a:r>
                        <a:rPr lang="tt-RU" sz="1600" dirty="0">
                          <a:effectLst/>
                          <a:latin typeface="Times New Roman"/>
                          <a:ea typeface="Calibri"/>
                          <a:cs typeface="Times New Roman"/>
                        </a:rPr>
                        <a:t>консультацияләре.</a:t>
                      </a:r>
                      <a:endParaRPr lang="ru-RU" sz="1600" dirty="0">
                        <a:effectLst/>
                        <a:latin typeface="Calibri"/>
                        <a:ea typeface="Calibri"/>
                        <a:cs typeface="Times New Roman"/>
                      </a:endParaRPr>
                    </a:p>
                    <a:p>
                      <a:pPr algn="just">
                        <a:lnSpc>
                          <a:spcPct val="115000"/>
                        </a:lnSpc>
                        <a:spcAft>
                          <a:spcPts val="0"/>
                        </a:spcAft>
                        <a:tabLst>
                          <a:tab pos="291465" algn="l"/>
                        </a:tabLst>
                      </a:pPr>
                      <a:r>
                        <a:rPr lang="tt-RU" sz="1600" dirty="0" smtClean="0">
                          <a:effectLst/>
                          <a:latin typeface="Times New Roman"/>
                          <a:ea typeface="Calibri"/>
                          <a:cs typeface="Times New Roman"/>
                        </a:rPr>
                        <a:t>Ата-аналар, хезмәткәрләр</a:t>
                      </a:r>
                      <a:r>
                        <a:rPr lang="tt-RU" sz="1600" baseline="0" dirty="0" smtClean="0">
                          <a:effectLst/>
                          <a:latin typeface="Times New Roman"/>
                          <a:ea typeface="Calibri"/>
                          <a:cs typeface="Times New Roman"/>
                        </a:rPr>
                        <a:t> </a:t>
                      </a:r>
                      <a:r>
                        <a:rPr lang="tt-RU" sz="1600" dirty="0" smtClean="0">
                          <a:effectLst/>
                          <a:latin typeface="Times New Roman"/>
                          <a:ea typeface="Calibri"/>
                          <a:cs typeface="Times New Roman"/>
                        </a:rPr>
                        <a:t>белән </a:t>
                      </a:r>
                      <a:r>
                        <a:rPr lang="tt-RU" sz="1600" dirty="0">
                          <a:effectLst/>
                          <a:latin typeface="Times New Roman"/>
                          <a:ea typeface="Calibri"/>
                          <a:cs typeface="Times New Roman"/>
                        </a:rPr>
                        <a:t>консультацияләр үткәрү </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lgn="just">
                        <a:lnSpc>
                          <a:spcPct val="115000"/>
                        </a:lnSpc>
                        <a:spcAft>
                          <a:spcPts val="0"/>
                        </a:spcAft>
                        <a:tabLst>
                          <a:tab pos="291465" algn="l"/>
                        </a:tabLst>
                      </a:pPr>
                      <a:r>
                        <a:rPr lang="ru-RU" sz="1600" dirty="0" smtClean="0">
                          <a:effectLst/>
                          <a:latin typeface="Times New Roman"/>
                          <a:ea typeface="Calibri"/>
                          <a:cs typeface="Times New Roman"/>
                        </a:rPr>
                        <a:t>Изолятор,</a:t>
                      </a:r>
                      <a:r>
                        <a:rPr lang="ru-RU" sz="1600" baseline="0" dirty="0" smtClean="0">
                          <a:effectLst/>
                          <a:latin typeface="Times New Roman"/>
                          <a:ea typeface="Calibri"/>
                          <a:cs typeface="Times New Roman"/>
                        </a:rPr>
                        <a:t> п</a:t>
                      </a:r>
                      <a:r>
                        <a:rPr lang="ru-RU" sz="1600" dirty="0" smtClean="0">
                          <a:effectLst/>
                          <a:latin typeface="Times New Roman"/>
                          <a:ea typeface="Calibri"/>
                          <a:cs typeface="Times New Roman"/>
                        </a:rPr>
                        <a:t>роцедур</a:t>
                      </a:r>
                      <a:r>
                        <a:rPr lang="tt-RU" sz="1600" dirty="0">
                          <a:effectLst/>
                          <a:latin typeface="Times New Roman"/>
                          <a:ea typeface="Calibri"/>
                          <a:cs typeface="Times New Roman"/>
                        </a:rPr>
                        <a:t>а</a:t>
                      </a:r>
                      <a:r>
                        <a:rPr lang="ru-RU" sz="1600" dirty="0">
                          <a:effectLst/>
                          <a:latin typeface="Times New Roman"/>
                          <a:ea typeface="Calibri"/>
                          <a:cs typeface="Times New Roman"/>
                        </a:rPr>
                        <a:t> кабинет</a:t>
                      </a:r>
                      <a:r>
                        <a:rPr lang="tt-RU" sz="1600" dirty="0" smtClean="0">
                          <a:effectLst/>
                          <a:latin typeface="Times New Roman"/>
                          <a:ea typeface="Calibri"/>
                          <a:cs typeface="Times New Roman"/>
                        </a:rPr>
                        <a:t>ы</a:t>
                      </a:r>
                      <a:r>
                        <a:rPr lang="ru-RU" sz="1600" dirty="0" smtClean="0">
                          <a:effectLst/>
                          <a:latin typeface="Calibri"/>
                          <a:ea typeface="Calibri"/>
                          <a:cs typeface="Times New Roman"/>
                        </a:rPr>
                        <a:t>,</a:t>
                      </a:r>
                      <a:r>
                        <a:rPr lang="ru-RU" sz="1600" baseline="0" dirty="0" smtClean="0">
                          <a:effectLst/>
                          <a:latin typeface="Calibri"/>
                          <a:ea typeface="Calibri"/>
                          <a:cs typeface="Times New Roman"/>
                        </a:rPr>
                        <a:t> </a:t>
                      </a:r>
                      <a:r>
                        <a:rPr lang="ru-RU" sz="1600" baseline="0" dirty="0" smtClean="0">
                          <a:effectLst/>
                          <a:latin typeface="Times New Roman" panose="02020603050405020304" pitchFamily="18" charset="0"/>
                          <a:ea typeface="Calibri"/>
                          <a:cs typeface="Times New Roman" panose="02020603050405020304" pitchFamily="18" charset="0"/>
                        </a:rPr>
                        <a:t>м</a:t>
                      </a:r>
                      <a:r>
                        <a:rPr lang="ru-RU" sz="1600" dirty="0" smtClean="0">
                          <a:effectLst/>
                          <a:latin typeface="Times New Roman" panose="02020603050405020304" pitchFamily="18" charset="0"/>
                          <a:ea typeface="Calibri"/>
                          <a:cs typeface="Times New Roman" panose="02020603050405020304" pitchFamily="18" charset="0"/>
                        </a:rPr>
                        <a:t>едицин</a:t>
                      </a:r>
                      <a:r>
                        <a:rPr lang="tt-RU" sz="1600" dirty="0">
                          <a:effectLst/>
                          <a:latin typeface="Times New Roman" panose="02020603050405020304" pitchFamily="18" charset="0"/>
                          <a:ea typeface="Calibri"/>
                          <a:cs typeface="Times New Roman" panose="02020603050405020304" pitchFamily="18" charset="0"/>
                        </a:rPr>
                        <a:t>а</a:t>
                      </a:r>
                      <a:r>
                        <a:rPr lang="ru-RU" sz="1600" dirty="0">
                          <a:effectLst/>
                          <a:latin typeface="Times New Roman"/>
                          <a:ea typeface="Calibri"/>
                          <a:cs typeface="Times New Roman"/>
                        </a:rPr>
                        <a:t> кабинет</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6084">
                <a:tc>
                  <a:txBody>
                    <a:bodyPr/>
                    <a:lstStyle/>
                    <a:p>
                      <a:pPr algn="just">
                        <a:lnSpc>
                          <a:spcPct val="115000"/>
                        </a:lnSpc>
                        <a:spcAft>
                          <a:spcPts val="0"/>
                        </a:spcAft>
                      </a:pPr>
                      <a:r>
                        <a:rPr lang="tt-RU" sz="1600" b="1" dirty="0" smtClean="0">
                          <a:effectLst/>
                          <a:latin typeface="Times New Roman"/>
                          <a:ea typeface="Calibri"/>
                          <a:cs typeface="Times New Roman"/>
                        </a:rPr>
                        <a:t>Коридор</a:t>
                      </a:r>
                      <a:endParaRPr lang="ru-RU" sz="1600" b="1" dirty="0">
                        <a:effectLst/>
                        <a:latin typeface="Calibri"/>
                        <a:ea typeface="Calibri"/>
                        <a:cs typeface="Times New Roman"/>
                      </a:endParaRPr>
                    </a:p>
                    <a:p>
                      <a:pPr indent="450215" algn="just">
                        <a:lnSpc>
                          <a:spcPct val="115000"/>
                        </a:lnSpc>
                        <a:spcAft>
                          <a:spcPts val="0"/>
                        </a:spcAft>
                      </a:pPr>
                      <a:r>
                        <a:rPr lang="ru-RU" sz="1600" dirty="0">
                          <a:effectLst/>
                          <a:latin typeface="Times New Roman"/>
                          <a:ea typeface="Calibri"/>
                          <a:cs typeface="Times New Roman"/>
                        </a:rPr>
                        <a:t> </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t-RU" sz="1600">
                          <a:effectLst/>
                          <a:latin typeface="Times New Roman"/>
                          <a:ea typeface="Calibri"/>
                          <a:cs typeface="Times New Roman"/>
                        </a:rPr>
                        <a:t>Ата-аналар, МББО хезмәткәрләре белән консультацияләр, җыелышлар үткәрү</a:t>
                      </a:r>
                      <a:endParaRPr lang="ru-RU" sz="160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91465" algn="l"/>
                        </a:tabLst>
                      </a:pPr>
                      <a:r>
                        <a:rPr lang="tt-RU" sz="1600">
                          <a:effectLst/>
                          <a:latin typeface="Times New Roman"/>
                          <a:ea typeface="Calibri"/>
                          <a:cs typeface="Times New Roman"/>
                        </a:rPr>
                        <a:t>Ата-аналар өчен стендлар, МББО визиткасы </a:t>
                      </a:r>
                      <a:endParaRPr lang="ru-RU" sz="1600">
                        <a:effectLst/>
                        <a:latin typeface="Calibri"/>
                        <a:ea typeface="Calibri"/>
                        <a:cs typeface="Times New Roman"/>
                      </a:endParaRPr>
                    </a:p>
                    <a:p>
                      <a:pPr algn="just">
                        <a:lnSpc>
                          <a:spcPct val="115000"/>
                        </a:lnSpc>
                        <a:spcAft>
                          <a:spcPts val="0"/>
                        </a:spcAft>
                        <a:tabLst>
                          <a:tab pos="291465" algn="l"/>
                        </a:tabLst>
                      </a:pPr>
                      <a:r>
                        <a:rPr lang="tt-RU" sz="1600">
                          <a:effectLst/>
                          <a:latin typeface="Times New Roman"/>
                          <a:ea typeface="Calibri"/>
                          <a:cs typeface="Times New Roman"/>
                        </a:rPr>
                        <a:t>Хезмәткәрлә өчен стендлар</a:t>
                      </a:r>
                      <a:endParaRPr lang="ru-RU" sz="160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30165">
                <a:tc>
                  <a:txBody>
                    <a:bodyPr/>
                    <a:lstStyle/>
                    <a:p>
                      <a:pPr algn="just">
                        <a:lnSpc>
                          <a:spcPct val="115000"/>
                        </a:lnSpc>
                        <a:spcAft>
                          <a:spcPts val="0"/>
                        </a:spcAft>
                      </a:pPr>
                      <a:r>
                        <a:rPr lang="ru-RU" sz="1600" b="1" dirty="0">
                          <a:effectLst/>
                          <a:latin typeface="Times New Roman"/>
                          <a:ea typeface="Calibri"/>
                          <a:cs typeface="Times New Roman"/>
                        </a:rPr>
                        <a:t>Учас</a:t>
                      </a:r>
                      <a:r>
                        <a:rPr lang="tt-RU" sz="1600" b="1" dirty="0">
                          <a:effectLst/>
                          <a:latin typeface="Times New Roman"/>
                          <a:ea typeface="Calibri"/>
                          <a:cs typeface="Times New Roman"/>
                        </a:rPr>
                        <a:t>токлар</a:t>
                      </a:r>
                      <a:endParaRPr lang="ru-RU" sz="1600" b="1" dirty="0">
                        <a:effectLst/>
                        <a:latin typeface="Calibri"/>
                        <a:ea typeface="Calibri"/>
                        <a:cs typeface="Times New Roman"/>
                      </a:endParaRPr>
                    </a:p>
                    <a:p>
                      <a:pPr indent="450215" algn="just">
                        <a:lnSpc>
                          <a:spcPct val="115000"/>
                        </a:lnSpc>
                        <a:spcAft>
                          <a:spcPts val="0"/>
                        </a:spcAft>
                      </a:pPr>
                      <a:r>
                        <a:rPr lang="ru-RU" sz="1600" dirty="0">
                          <a:effectLst/>
                          <a:latin typeface="Times New Roman"/>
                          <a:ea typeface="Calibri"/>
                          <a:cs typeface="Times New Roman"/>
                        </a:rPr>
                        <a:t> </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01295" algn="l"/>
                        </a:tabLst>
                      </a:pPr>
                      <a:r>
                        <a:rPr lang="tt-RU" sz="1600">
                          <a:effectLst/>
                          <a:latin typeface="Times New Roman"/>
                          <a:ea typeface="Calibri"/>
                          <a:cs typeface="Times New Roman"/>
                        </a:rPr>
                        <a:t>Саф һавада йөрү</a:t>
                      </a:r>
                      <a:r>
                        <a:rPr lang="ru-RU" sz="1600">
                          <a:effectLst/>
                          <a:latin typeface="Times New Roman"/>
                          <a:ea typeface="Calibri"/>
                          <a:cs typeface="Times New Roman"/>
                        </a:rPr>
                        <a:t>, </a:t>
                      </a:r>
                      <a:r>
                        <a:rPr lang="tt-RU" sz="1600">
                          <a:effectLst/>
                          <a:latin typeface="Times New Roman"/>
                          <a:ea typeface="Calibri"/>
                          <a:cs typeface="Times New Roman"/>
                        </a:rPr>
                        <a:t>күзәтүләр</a:t>
                      </a:r>
                      <a:endParaRPr lang="ru-RU" sz="1600">
                        <a:effectLst/>
                        <a:latin typeface="Calibri"/>
                        <a:ea typeface="Calibri"/>
                        <a:cs typeface="Times New Roman"/>
                      </a:endParaRPr>
                    </a:p>
                    <a:p>
                      <a:pPr algn="just">
                        <a:lnSpc>
                          <a:spcPct val="115000"/>
                        </a:lnSpc>
                        <a:spcAft>
                          <a:spcPts val="0"/>
                        </a:spcAft>
                        <a:tabLst>
                          <a:tab pos="201295" algn="l"/>
                        </a:tabLst>
                      </a:pPr>
                      <a:r>
                        <a:rPr lang="tt-RU" sz="1600">
                          <a:effectLst/>
                          <a:latin typeface="Times New Roman"/>
                          <a:ea typeface="Calibri"/>
                          <a:cs typeface="Times New Roman"/>
                        </a:rPr>
                        <a:t>Уен эшчәнлеге </a:t>
                      </a:r>
                      <a:endParaRPr lang="ru-RU" sz="1600">
                        <a:effectLst/>
                        <a:latin typeface="Calibri"/>
                        <a:ea typeface="Calibri"/>
                        <a:cs typeface="Times New Roman"/>
                      </a:endParaRPr>
                    </a:p>
                    <a:p>
                      <a:pPr algn="just">
                        <a:lnSpc>
                          <a:spcPct val="115000"/>
                        </a:lnSpc>
                        <a:spcAft>
                          <a:spcPts val="0"/>
                        </a:spcAft>
                        <a:tabLst>
                          <a:tab pos="201295" algn="l"/>
                        </a:tabLst>
                      </a:pPr>
                      <a:r>
                        <a:rPr lang="tt-RU" sz="1600">
                          <a:effectLst/>
                          <a:latin typeface="Times New Roman"/>
                          <a:ea typeface="Calibri"/>
                          <a:cs typeface="Times New Roman"/>
                        </a:rPr>
                        <a:t>Мөстәкыйль хәрәкәт эшчәнлеге </a:t>
                      </a:r>
                      <a:endParaRPr lang="ru-RU" sz="1600">
                        <a:effectLst/>
                        <a:latin typeface="Calibri"/>
                        <a:ea typeface="Calibri"/>
                        <a:cs typeface="Times New Roman"/>
                      </a:endParaRPr>
                    </a:p>
                    <a:p>
                      <a:pPr algn="just">
                        <a:lnSpc>
                          <a:spcPct val="115000"/>
                        </a:lnSpc>
                        <a:spcAft>
                          <a:spcPts val="0"/>
                        </a:spcAft>
                        <a:tabLst>
                          <a:tab pos="201295" algn="l"/>
                        </a:tabLst>
                      </a:pPr>
                      <a:r>
                        <a:rPr lang="tt-RU" sz="1600">
                          <a:effectLst/>
                          <a:latin typeface="Times New Roman"/>
                          <a:ea typeface="Calibri"/>
                          <a:cs typeface="Times New Roman"/>
                        </a:rPr>
                        <a:t>Хезмәт эшчәнлеге</a:t>
                      </a:r>
                      <a:endParaRPr lang="ru-RU" sz="160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91465" algn="l"/>
                        </a:tabLst>
                      </a:pPr>
                      <a:r>
                        <a:rPr lang="tt-RU" sz="1600" dirty="0" smtClean="0">
                          <a:effectLst/>
                          <a:latin typeface="Times New Roman" panose="02020603050405020304" pitchFamily="18" charset="0"/>
                          <a:ea typeface="Calibri"/>
                          <a:cs typeface="Times New Roman" panose="02020603050405020304" pitchFamily="18" charset="0"/>
                        </a:rPr>
                        <a:t>Мәйданчыклар</a:t>
                      </a:r>
                      <a:r>
                        <a:rPr lang="ru-RU" sz="1600" dirty="0" smtClean="0">
                          <a:effectLst/>
                          <a:latin typeface="Times New Roman" panose="02020603050405020304" pitchFamily="18" charset="0"/>
                          <a:ea typeface="Calibri"/>
                          <a:cs typeface="Times New Roman" panose="02020603050405020304" pitchFamily="18" charset="0"/>
                        </a:rPr>
                        <a:t>,</a:t>
                      </a:r>
                      <a:r>
                        <a:rPr lang="ru-RU" sz="1600" baseline="0" dirty="0" smtClean="0">
                          <a:effectLst/>
                          <a:latin typeface="Times New Roman" panose="02020603050405020304" pitchFamily="18" charset="0"/>
                          <a:ea typeface="Calibri"/>
                          <a:cs typeface="Times New Roman" panose="02020603050405020304" pitchFamily="18" charset="0"/>
                        </a:rPr>
                        <a:t> у</a:t>
                      </a:r>
                      <a:r>
                        <a:rPr lang="tt-RU" sz="1600" dirty="0" smtClean="0">
                          <a:effectLst/>
                          <a:latin typeface="Times New Roman" panose="02020603050405020304" pitchFamily="18" charset="0"/>
                          <a:ea typeface="Calibri"/>
                          <a:cs typeface="Times New Roman" panose="02020603050405020304" pitchFamily="18" charset="0"/>
                        </a:rPr>
                        <a:t>ен</a:t>
                      </a:r>
                      <a:r>
                        <a:rPr lang="tt-RU" sz="1600" dirty="0">
                          <a:effectLst/>
                          <a:latin typeface="Times New Roman" panose="02020603050405020304" pitchFamily="18" charset="0"/>
                          <a:ea typeface="Calibri"/>
                          <a:cs typeface="Times New Roman" panose="02020603050405020304" pitchFamily="18" charset="0"/>
                        </a:rPr>
                        <a:t>, спорт </a:t>
                      </a:r>
                      <a:r>
                        <a:rPr lang="tt-RU" sz="1600" dirty="0" smtClean="0">
                          <a:effectLst/>
                          <a:latin typeface="Times New Roman" panose="02020603050405020304" pitchFamily="18" charset="0"/>
                          <a:ea typeface="Calibri"/>
                          <a:cs typeface="Times New Roman" panose="02020603050405020304" pitchFamily="18" charset="0"/>
                        </a:rPr>
                        <a:t>җиһазлары</a:t>
                      </a:r>
                      <a:r>
                        <a:rPr lang="ru-RU" sz="1600" dirty="0" smtClean="0">
                          <a:effectLst/>
                          <a:latin typeface="Times New Roman" panose="02020603050405020304" pitchFamily="18" charset="0"/>
                          <a:ea typeface="Calibri"/>
                          <a:cs typeface="Times New Roman" panose="02020603050405020304" pitchFamily="18" charset="0"/>
                        </a:rPr>
                        <a:t>,</a:t>
                      </a:r>
                      <a:r>
                        <a:rPr lang="ru-RU" sz="1600" baseline="0" dirty="0" smtClean="0">
                          <a:effectLst/>
                          <a:latin typeface="Times New Roman" panose="02020603050405020304" pitchFamily="18" charset="0"/>
                          <a:ea typeface="Calibri"/>
                          <a:cs typeface="Times New Roman" panose="02020603050405020304" pitchFamily="18" charset="0"/>
                        </a:rPr>
                        <a:t> ф</a:t>
                      </a:r>
                      <a:r>
                        <a:rPr lang="ru-RU" sz="1600" dirty="0" smtClean="0">
                          <a:effectLst/>
                          <a:latin typeface="Times New Roman" panose="02020603050405020304" pitchFamily="18" charset="0"/>
                          <a:ea typeface="Calibri"/>
                          <a:cs typeface="Times New Roman" panose="02020603050405020304" pitchFamily="18" charset="0"/>
                        </a:rPr>
                        <a:t>из</a:t>
                      </a:r>
                      <a:r>
                        <a:rPr lang="tt-RU" sz="1600" dirty="0">
                          <a:effectLst/>
                          <a:latin typeface="Times New Roman" panose="02020603050405020304" pitchFamily="18" charset="0"/>
                          <a:ea typeface="Calibri"/>
                          <a:cs typeface="Times New Roman" panose="02020603050405020304" pitchFamily="18" charset="0"/>
                        </a:rPr>
                        <a:t>ик культура </a:t>
                      </a:r>
                      <a:r>
                        <a:rPr lang="tt-RU" sz="1600" dirty="0" smtClean="0">
                          <a:effectLst/>
                          <a:latin typeface="Times New Roman" panose="02020603050405020304" pitchFamily="18" charset="0"/>
                          <a:ea typeface="Calibri"/>
                          <a:cs typeface="Times New Roman" panose="02020603050405020304" pitchFamily="18" charset="0"/>
                        </a:rPr>
                        <a:t>мәйданчыгы</a:t>
                      </a:r>
                      <a:r>
                        <a:rPr lang="ru-RU" sz="1600" dirty="0" smtClean="0">
                          <a:effectLst/>
                          <a:latin typeface="Times New Roman" panose="02020603050405020304" pitchFamily="18" charset="0"/>
                          <a:ea typeface="Calibri"/>
                          <a:cs typeface="Times New Roman" panose="02020603050405020304" pitchFamily="18" charset="0"/>
                        </a:rPr>
                        <a:t>,</a:t>
                      </a:r>
                      <a:r>
                        <a:rPr lang="ru-RU" sz="1600" baseline="0" dirty="0" smtClean="0">
                          <a:effectLst/>
                          <a:latin typeface="Times New Roman" panose="02020603050405020304" pitchFamily="18" charset="0"/>
                          <a:ea typeface="Calibri"/>
                          <a:cs typeface="Times New Roman" panose="02020603050405020304" pitchFamily="18" charset="0"/>
                        </a:rPr>
                        <a:t> ю</a:t>
                      </a:r>
                      <a:r>
                        <a:rPr lang="tt-RU" sz="1600" dirty="0" smtClean="0">
                          <a:effectLst/>
                          <a:latin typeface="Times New Roman" panose="02020603050405020304" pitchFamily="18" charset="0"/>
                          <a:ea typeface="Calibri"/>
                          <a:cs typeface="Times New Roman" panose="02020603050405020304" pitchFamily="18" charset="0"/>
                        </a:rPr>
                        <a:t>л </a:t>
                      </a:r>
                      <a:r>
                        <a:rPr lang="tt-RU" sz="1600" dirty="0">
                          <a:effectLst/>
                          <a:latin typeface="Times New Roman" panose="02020603050405020304" pitchFamily="18" charset="0"/>
                          <a:ea typeface="Calibri"/>
                          <a:cs typeface="Times New Roman" panose="02020603050405020304" pitchFamily="18" charset="0"/>
                        </a:rPr>
                        <a:t>йөрү кагыйдәләре белән танышу өчен </a:t>
                      </a:r>
                      <a:r>
                        <a:rPr lang="tt-RU" sz="1600" dirty="0" smtClean="0">
                          <a:effectLst/>
                          <a:latin typeface="Times New Roman" panose="02020603050405020304" pitchFamily="18" charset="0"/>
                          <a:ea typeface="Calibri"/>
                          <a:cs typeface="Times New Roman" panose="02020603050405020304" pitchFamily="18" charset="0"/>
                        </a:rPr>
                        <a:t>юл</a:t>
                      </a:r>
                      <a:r>
                        <a:rPr lang="tt-RU" sz="1600" baseline="0" dirty="0" smtClean="0">
                          <a:effectLst/>
                          <a:latin typeface="Times New Roman" panose="02020603050405020304" pitchFamily="18" charset="0"/>
                          <a:ea typeface="Calibri"/>
                          <a:cs typeface="Times New Roman" panose="02020603050405020304" pitchFamily="18" charset="0"/>
                        </a:rPr>
                        <a:t> б</a:t>
                      </a:r>
                      <a:r>
                        <a:rPr lang="tt-RU" sz="1600" dirty="0" smtClean="0">
                          <a:effectLst/>
                          <a:latin typeface="Times New Roman" panose="02020603050405020304" pitchFamily="18" charset="0"/>
                          <a:ea typeface="Calibri"/>
                          <a:cs typeface="Times New Roman" panose="02020603050405020304" pitchFamily="18" charset="0"/>
                        </a:rPr>
                        <a:t>илгеләре.</a:t>
                      </a:r>
                      <a:endParaRPr lang="ru-RU" sz="1600" dirty="0">
                        <a:effectLst/>
                        <a:latin typeface="Times New Roman" panose="02020603050405020304" pitchFamily="18" charset="0"/>
                        <a:ea typeface="Calibri"/>
                        <a:cs typeface="Times New Roman" panose="02020603050405020304" pitchFamily="18" charset="0"/>
                      </a:endParaRPr>
                    </a:p>
                    <a:p>
                      <a:pPr marL="21590" algn="just">
                        <a:lnSpc>
                          <a:spcPct val="115000"/>
                        </a:lnSpc>
                        <a:spcAft>
                          <a:spcPts val="0"/>
                        </a:spcAft>
                        <a:tabLst>
                          <a:tab pos="291465" algn="l"/>
                        </a:tabLst>
                      </a:pPr>
                      <a:r>
                        <a:rPr lang="tt-RU" sz="1600" dirty="0">
                          <a:effectLst/>
                          <a:latin typeface="Times New Roman" panose="02020603050405020304" pitchFamily="18" charset="0"/>
                          <a:ea typeface="Calibri"/>
                          <a:cs typeface="Times New Roman" panose="02020603050405020304" pitchFamily="18" charset="0"/>
                        </a:rPr>
                        <a:t>Бакча, </a:t>
                      </a:r>
                      <a:r>
                        <a:rPr lang="ru-RU" sz="1600" dirty="0" smtClean="0">
                          <a:effectLst/>
                          <a:latin typeface="Times New Roman" panose="02020603050405020304" pitchFamily="18" charset="0"/>
                          <a:ea typeface="Calibri"/>
                          <a:cs typeface="Times New Roman" panose="02020603050405020304" pitchFamily="18" charset="0"/>
                        </a:rPr>
                        <a:t>экологи</a:t>
                      </a:r>
                      <a:r>
                        <a:rPr lang="tt-RU" sz="1600" dirty="0">
                          <a:effectLst/>
                          <a:latin typeface="Times New Roman" panose="02020603050405020304" pitchFamily="18" charset="0"/>
                          <a:ea typeface="Calibri"/>
                          <a:cs typeface="Times New Roman" panose="02020603050405020304" pitchFamily="18" charset="0"/>
                        </a:rPr>
                        <a:t>к сукмак</a:t>
                      </a:r>
                      <a:endParaRPr lang="ru-RU" sz="1600" dirty="0">
                        <a:effectLst/>
                        <a:latin typeface="Times New Roman" panose="02020603050405020304" pitchFamily="18" charset="0"/>
                        <a:ea typeface="Calibri"/>
                        <a:cs typeface="Times New Roman" panose="02020603050405020304" pitchFamily="18" charset="0"/>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96495">
                <a:tc>
                  <a:txBody>
                    <a:bodyPr/>
                    <a:lstStyle/>
                    <a:p>
                      <a:pPr algn="just">
                        <a:lnSpc>
                          <a:spcPct val="115000"/>
                        </a:lnSpc>
                        <a:spcAft>
                          <a:spcPts val="0"/>
                        </a:spcAft>
                      </a:pPr>
                      <a:r>
                        <a:rPr lang="tt-RU" sz="1600" b="1" dirty="0">
                          <a:effectLst/>
                          <a:latin typeface="Times New Roman"/>
                          <a:ea typeface="Calibri"/>
                          <a:cs typeface="Times New Roman"/>
                        </a:rPr>
                        <a:t>Физик культура мәйданчыгы</a:t>
                      </a:r>
                      <a:endParaRPr lang="ru-RU" sz="1600" b="1"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lgn="just">
                        <a:lnSpc>
                          <a:spcPct val="115000"/>
                        </a:lnSpc>
                        <a:spcAft>
                          <a:spcPts val="0"/>
                        </a:spcAft>
                        <a:tabLst>
                          <a:tab pos="291465" algn="l"/>
                        </a:tabLst>
                      </a:pPr>
                      <a:r>
                        <a:rPr lang="tt-RU" sz="1600">
                          <a:effectLst/>
                          <a:latin typeface="Times New Roman"/>
                          <a:ea typeface="Calibri"/>
                          <a:cs typeface="Times New Roman"/>
                        </a:rPr>
                        <a:t>Физик культура буенча оештырылган белем бирү эшчәнлеге, спорт уеннары, чаралар, бәйрәмнәр </a:t>
                      </a:r>
                      <a:endParaRPr lang="ru-RU" sz="160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lgn="just">
                        <a:lnSpc>
                          <a:spcPct val="115000"/>
                        </a:lnSpc>
                        <a:spcAft>
                          <a:spcPts val="0"/>
                        </a:spcAft>
                        <a:tabLst>
                          <a:tab pos="291465" algn="l"/>
                        </a:tabLst>
                      </a:pPr>
                      <a:r>
                        <a:rPr lang="ru-RU" sz="1600" dirty="0">
                          <a:effectLst/>
                          <a:latin typeface="Times New Roman"/>
                          <a:ea typeface="Calibri"/>
                          <a:cs typeface="Times New Roman"/>
                        </a:rPr>
                        <a:t>Спорт</a:t>
                      </a:r>
                      <a:r>
                        <a:rPr lang="tt-RU" sz="1600" dirty="0">
                          <a:effectLst/>
                          <a:latin typeface="Times New Roman"/>
                          <a:ea typeface="Calibri"/>
                          <a:cs typeface="Times New Roman"/>
                        </a:rPr>
                        <a:t> җиһазлары</a:t>
                      </a:r>
                      <a:endParaRPr lang="ru-RU" sz="1600" dirty="0">
                        <a:effectLst/>
                        <a:latin typeface="Calibri"/>
                        <a:ea typeface="Calibri"/>
                        <a:cs typeface="Times New Roman"/>
                      </a:endParaRPr>
                    </a:p>
                    <a:p>
                      <a:pPr marL="21590" algn="just">
                        <a:lnSpc>
                          <a:spcPct val="115000"/>
                        </a:lnSpc>
                        <a:spcAft>
                          <a:spcPts val="0"/>
                        </a:spcAft>
                        <a:tabLst>
                          <a:tab pos="291465" algn="l"/>
                        </a:tabLst>
                      </a:pPr>
                      <a:r>
                        <a:rPr lang="tt-RU" sz="1600" dirty="0">
                          <a:effectLst/>
                          <a:latin typeface="Times New Roman"/>
                          <a:ea typeface="Calibri"/>
                          <a:cs typeface="Times New Roman"/>
                        </a:rPr>
                        <a:t>Спорт уеннары өчен җиһазлар</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3258244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16632"/>
            <a:ext cx="8686800" cy="936104"/>
          </a:xfrm>
        </p:spPr>
        <p:txBody>
          <a:bodyPr>
            <a:noAutofit/>
          </a:bodyPr>
          <a:lstStyle/>
          <a:p>
            <a:pPr algn="ctr"/>
            <a:r>
              <a:rPr lang="ru-RU" sz="2800" b="1" dirty="0">
                <a:latin typeface="Times New Roman" panose="02020603050405020304" pitchFamily="18" charset="0"/>
                <a:cs typeface="Times New Roman" panose="02020603050405020304" pitchFamily="18" charset="0"/>
              </a:rPr>
              <a:t>төркем бүләмәләренең предметлы-үстерелешле тирәлеге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3073915233"/>
              </p:ext>
            </p:extLst>
          </p:nvPr>
        </p:nvGraphicFramePr>
        <p:xfrm>
          <a:off x="107505" y="1124744"/>
          <a:ext cx="8928992" cy="5616624"/>
        </p:xfrm>
        <a:graphic>
          <a:graphicData uri="http://schemas.openxmlformats.org/drawingml/2006/table">
            <a:tbl>
              <a:tblPr firstRow="1" firstCol="1" lastRow="1" lastCol="1" bandRow="1" bandCol="1"/>
              <a:tblGrid>
                <a:gridCol w="1656183"/>
                <a:gridCol w="2904361"/>
                <a:gridCol w="4368448"/>
              </a:tblGrid>
              <a:tr h="303627">
                <a:tc>
                  <a:txBody>
                    <a:bodyPr/>
                    <a:lstStyle/>
                    <a:p>
                      <a:pPr algn="ctr">
                        <a:lnSpc>
                          <a:spcPct val="115000"/>
                        </a:lnSpc>
                        <a:spcAft>
                          <a:spcPts val="0"/>
                        </a:spcAft>
                      </a:pPr>
                      <a:r>
                        <a:rPr lang="tt-RU" sz="1600" b="1" dirty="0">
                          <a:effectLst/>
                          <a:latin typeface="Times New Roman"/>
                          <a:ea typeface="Calibri"/>
                          <a:cs typeface="Times New Roman"/>
                        </a:rPr>
                        <a:t>Бүлмә төре</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ctr">
                        <a:lnSpc>
                          <a:spcPct val="115000"/>
                        </a:lnSpc>
                        <a:spcAft>
                          <a:spcPts val="0"/>
                        </a:spcAft>
                      </a:pPr>
                      <a:r>
                        <a:rPr lang="tt-RU" sz="1600" b="1">
                          <a:effectLst/>
                          <a:latin typeface="Times New Roman"/>
                          <a:ea typeface="Calibri"/>
                          <a:cs typeface="Times New Roman"/>
                        </a:rPr>
                        <a:t>Төп кулланылышы</a:t>
                      </a:r>
                      <a:endParaRPr lang="ru-RU" sz="160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ctr">
                        <a:lnSpc>
                          <a:spcPct val="115000"/>
                        </a:lnSpc>
                        <a:spcAft>
                          <a:spcPts val="0"/>
                        </a:spcAft>
                      </a:pPr>
                      <a:r>
                        <a:rPr lang="tt-RU" sz="1600" b="1" dirty="0">
                          <a:effectLst/>
                          <a:latin typeface="Times New Roman"/>
                          <a:ea typeface="Calibri"/>
                          <a:cs typeface="Times New Roman"/>
                        </a:rPr>
                        <a:t>Җиһазлау</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3583">
                <a:tc gridSpan="3">
                  <a:txBody>
                    <a:bodyPr/>
                    <a:lstStyle/>
                    <a:p>
                      <a:pPr algn="ctr">
                        <a:lnSpc>
                          <a:spcPct val="115000"/>
                        </a:lnSpc>
                        <a:spcAft>
                          <a:spcPts val="0"/>
                        </a:spcAft>
                      </a:pPr>
                      <a:r>
                        <a:rPr lang="tt-RU" sz="1600" b="1" i="0" dirty="0" smtClean="0">
                          <a:effectLst/>
                          <a:latin typeface="Times New Roman"/>
                          <a:ea typeface="Calibri"/>
                          <a:cs typeface="Times New Roman"/>
                        </a:rPr>
                        <a:t>Төркемнәрдәге предметлы-үстерелешле тирәлек</a:t>
                      </a:r>
                      <a:endParaRPr lang="ru-RU" sz="1600" b="1" i="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910882">
                <a:tc>
                  <a:txBody>
                    <a:bodyPr/>
                    <a:lstStyle/>
                    <a:p>
                      <a:pPr algn="just">
                        <a:lnSpc>
                          <a:spcPct val="115000"/>
                        </a:lnSpc>
                        <a:spcAft>
                          <a:spcPts val="0"/>
                        </a:spcAft>
                      </a:pPr>
                      <a:r>
                        <a:rPr lang="ru-RU" sz="1600" dirty="0">
                          <a:effectLst/>
                          <a:latin typeface="Times New Roman"/>
                          <a:ea typeface="Calibri"/>
                          <a:cs typeface="Times New Roman"/>
                        </a:rPr>
                        <a:t> </a:t>
                      </a:r>
                      <a:r>
                        <a:rPr lang="ru-RU" sz="1600" b="1" dirty="0">
                          <a:effectLst/>
                          <a:latin typeface="Times New Roman"/>
                          <a:ea typeface="Calibri"/>
                          <a:cs typeface="Times New Roman"/>
                        </a:rPr>
                        <a:t>«Физкульт</a:t>
                      </a:r>
                      <a:r>
                        <a:rPr lang="tt-RU" sz="1600" b="1" dirty="0">
                          <a:effectLst/>
                          <a:latin typeface="Times New Roman"/>
                          <a:ea typeface="Calibri"/>
                          <a:cs typeface="Times New Roman"/>
                        </a:rPr>
                        <a:t>ура почмагы</a:t>
                      </a:r>
                      <a:r>
                        <a:rPr lang="ru-RU" sz="1600" b="1" dirty="0">
                          <a:effectLst/>
                          <a:latin typeface="Times New Roman"/>
                          <a:ea typeface="Calibri"/>
                          <a:cs typeface="Times New Roman"/>
                        </a:rPr>
                        <a:t>»</a:t>
                      </a:r>
                      <a:r>
                        <a:rPr lang="tt-RU" sz="1600" b="1" dirty="0">
                          <a:effectLst/>
                          <a:latin typeface="Times New Roman"/>
                          <a:ea typeface="Calibri"/>
                          <a:cs typeface="Times New Roman"/>
                        </a:rPr>
                        <a:t> м</a:t>
                      </a:r>
                      <a:r>
                        <a:rPr lang="ru-RU" sz="1600" b="1" dirty="0">
                          <a:effectLst/>
                          <a:latin typeface="Times New Roman"/>
                          <a:ea typeface="Calibri"/>
                          <a:cs typeface="Times New Roman"/>
                        </a:rPr>
                        <a:t>икро-</a:t>
                      </a:r>
                      <a:r>
                        <a:rPr lang="tt-RU" sz="1600" b="1" dirty="0">
                          <a:effectLst/>
                          <a:latin typeface="Times New Roman"/>
                          <a:ea typeface="Calibri"/>
                          <a:cs typeface="Times New Roman"/>
                        </a:rPr>
                        <a:t>үзәге</a:t>
                      </a:r>
                      <a:endParaRPr lang="ru-RU" sz="1600" b="1"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lnSpc>
                          <a:spcPct val="115000"/>
                        </a:lnSpc>
                        <a:spcAft>
                          <a:spcPts val="0"/>
                        </a:spcAft>
                      </a:pPr>
                      <a:r>
                        <a:rPr lang="tt-RU" sz="1600" dirty="0">
                          <a:effectLst/>
                          <a:latin typeface="Times New Roman"/>
                          <a:ea typeface="Calibri"/>
                          <a:cs typeface="Times New Roman"/>
                        </a:rPr>
                        <a:t>Мөстәкыйль эшчәнлектә индивидуаль хәрәкәт күнекмәләрен үстерү </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01295" algn="l"/>
                        </a:tabLst>
                      </a:pPr>
                      <a:r>
                        <a:rPr lang="tt-RU" sz="1600" dirty="0">
                          <a:effectLst/>
                          <a:latin typeface="Times New Roman"/>
                          <a:ea typeface="Calibri"/>
                          <a:cs typeface="Times New Roman"/>
                        </a:rPr>
                        <a:t>Йөгерү, йөрү, тигезлек саклау, сикерү, ату, тоту, үрмәләү, үрмәләп менү өчен җиһазлар.</a:t>
                      </a:r>
                      <a:endParaRPr lang="ru-RU" sz="1600" dirty="0">
                        <a:effectLst/>
                        <a:latin typeface="Calibri"/>
                        <a:ea typeface="Calibri"/>
                        <a:cs typeface="Times New Roman"/>
                      </a:endParaRPr>
                    </a:p>
                    <a:p>
                      <a:pPr algn="just">
                        <a:lnSpc>
                          <a:spcPct val="115000"/>
                        </a:lnSpc>
                        <a:spcAft>
                          <a:spcPts val="0"/>
                        </a:spcAft>
                        <a:tabLst>
                          <a:tab pos="201295" algn="l"/>
                        </a:tabLst>
                      </a:pPr>
                      <a:r>
                        <a:rPr lang="tt-RU" sz="1600" dirty="0">
                          <a:effectLst/>
                          <a:latin typeface="Times New Roman"/>
                          <a:ea typeface="Calibri"/>
                          <a:cs typeface="Times New Roman"/>
                        </a:rPr>
                        <a:t>Хәрәкәтле спорт уеннары өчен </a:t>
                      </a:r>
                      <a:r>
                        <a:rPr lang="tt-RU" sz="1600" dirty="0" smtClean="0">
                          <a:effectLst/>
                          <a:latin typeface="Times New Roman"/>
                          <a:ea typeface="Calibri"/>
                          <a:cs typeface="Times New Roman"/>
                        </a:rPr>
                        <a:t>атрибутлар</a:t>
                      </a:r>
                      <a:r>
                        <a:rPr lang="ru-RU" sz="1600" dirty="0">
                          <a:effectLst/>
                          <a:latin typeface="Times New Roman"/>
                          <a:ea typeface="Calibri"/>
                          <a:cs typeface="Times New Roman"/>
                        </a:rPr>
                        <a:t> </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0247">
                <a:tc>
                  <a:txBody>
                    <a:bodyPr/>
                    <a:lstStyle/>
                    <a:p>
                      <a:pPr algn="just">
                        <a:lnSpc>
                          <a:spcPct val="115000"/>
                        </a:lnSpc>
                        <a:spcAft>
                          <a:spcPts val="0"/>
                        </a:spcAft>
                      </a:pPr>
                      <a:r>
                        <a:rPr lang="ru-RU" sz="1600" b="1" dirty="0">
                          <a:effectLst/>
                          <a:latin typeface="Times New Roman"/>
                          <a:ea typeface="Calibri"/>
                          <a:cs typeface="Times New Roman"/>
                        </a:rPr>
                        <a:t> «</a:t>
                      </a:r>
                      <a:r>
                        <a:rPr lang="tt-RU" sz="1600" b="1" dirty="0">
                          <a:effectLst/>
                          <a:latin typeface="Times New Roman"/>
                          <a:ea typeface="Calibri"/>
                          <a:cs typeface="Times New Roman"/>
                        </a:rPr>
                        <a:t>Табигать почмагы</a:t>
                      </a:r>
                      <a:r>
                        <a:rPr lang="ru-RU" sz="1600" b="1" dirty="0">
                          <a:effectLst/>
                          <a:latin typeface="Times New Roman"/>
                          <a:ea typeface="Calibri"/>
                          <a:cs typeface="Times New Roman"/>
                        </a:rPr>
                        <a:t>»</a:t>
                      </a:r>
                      <a:endParaRPr lang="ru-RU" sz="1600" b="1" dirty="0">
                        <a:effectLst/>
                        <a:latin typeface="Calibri"/>
                        <a:ea typeface="Calibri"/>
                        <a:cs typeface="Times New Roman"/>
                      </a:endParaRPr>
                    </a:p>
                    <a:p>
                      <a:pPr algn="just">
                        <a:lnSpc>
                          <a:spcPct val="115000"/>
                        </a:lnSpc>
                        <a:spcAft>
                          <a:spcPts val="0"/>
                        </a:spcAft>
                      </a:pPr>
                      <a:r>
                        <a:rPr lang="tt-RU" sz="1600" b="1" dirty="0">
                          <a:effectLst/>
                          <a:latin typeface="Times New Roman"/>
                          <a:ea typeface="Calibri"/>
                          <a:cs typeface="Times New Roman"/>
                        </a:rPr>
                        <a:t>микро-үзәге</a:t>
                      </a:r>
                      <a:endParaRPr lang="ru-RU" sz="1600" b="1"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lnSpc>
                          <a:spcPct val="115000"/>
                        </a:lnSpc>
                        <a:spcAft>
                          <a:spcPts val="0"/>
                        </a:spcAft>
                      </a:pPr>
                      <a:r>
                        <a:rPr lang="tt-RU" sz="1600" dirty="0">
                          <a:effectLst/>
                          <a:latin typeface="Times New Roman"/>
                          <a:ea typeface="Calibri"/>
                          <a:cs typeface="Times New Roman"/>
                        </a:rPr>
                        <a:t>Танып-белү тәҗрибәсен камилләштерү, аны хезмәт эшчәнлегендә куллану </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01295" algn="l"/>
                        </a:tabLst>
                      </a:pPr>
                      <a:r>
                        <a:rPr lang="tt-RU" sz="1600" dirty="0">
                          <a:effectLst/>
                          <a:latin typeface="Times New Roman"/>
                          <a:ea typeface="Calibri"/>
                          <a:cs typeface="Times New Roman"/>
                        </a:rPr>
                        <a:t>Һава торышы календаре </a:t>
                      </a:r>
                      <a:endParaRPr lang="ru-RU" sz="1600" dirty="0">
                        <a:effectLst/>
                        <a:latin typeface="Calibri"/>
                        <a:ea typeface="Calibri"/>
                        <a:cs typeface="Times New Roman"/>
                      </a:endParaRPr>
                    </a:p>
                    <a:p>
                      <a:pPr algn="just">
                        <a:lnSpc>
                          <a:spcPct val="115000"/>
                        </a:lnSpc>
                        <a:spcAft>
                          <a:spcPts val="0"/>
                        </a:spcAft>
                        <a:tabLst>
                          <a:tab pos="201295" algn="l"/>
                        </a:tabLst>
                      </a:pPr>
                      <a:r>
                        <a:rPr lang="tt-RU" sz="1600" dirty="0">
                          <a:effectLst/>
                          <a:latin typeface="Times New Roman"/>
                          <a:ea typeface="Calibri"/>
                          <a:cs typeface="Times New Roman"/>
                        </a:rPr>
                        <a:t>Яшь үзенчәлекләрен исәпкә алып, бүлмә гөлләре үстерү</a:t>
                      </a:r>
                      <a:endParaRPr lang="ru-RU" sz="1600" dirty="0">
                        <a:effectLst/>
                        <a:latin typeface="Calibri"/>
                        <a:ea typeface="Calibri"/>
                        <a:cs typeface="Times New Roman"/>
                      </a:endParaRPr>
                    </a:p>
                    <a:p>
                      <a:pPr algn="just">
                        <a:lnSpc>
                          <a:spcPct val="115000"/>
                        </a:lnSpc>
                        <a:spcAft>
                          <a:spcPts val="0"/>
                        </a:spcAft>
                        <a:tabLst>
                          <a:tab pos="201295" algn="l"/>
                        </a:tabLst>
                      </a:pPr>
                      <a:r>
                        <a:rPr lang="tt-RU" sz="1600" dirty="0">
                          <a:effectLst/>
                          <a:latin typeface="Times New Roman"/>
                          <a:ea typeface="Calibri"/>
                          <a:cs typeface="Times New Roman"/>
                        </a:rPr>
                        <a:t>Сезонлы </a:t>
                      </a:r>
                      <a:r>
                        <a:rPr lang="tt-RU" sz="1600" dirty="0" smtClean="0">
                          <a:effectLst/>
                          <a:latin typeface="Times New Roman"/>
                          <a:ea typeface="Calibri"/>
                          <a:cs typeface="Times New Roman"/>
                        </a:rPr>
                        <a:t>материал</a:t>
                      </a:r>
                      <a:r>
                        <a:rPr lang="ru-RU" sz="1600" dirty="0" smtClean="0">
                          <a:effectLst/>
                          <a:latin typeface="Calibri"/>
                          <a:ea typeface="Calibri"/>
                          <a:cs typeface="Times New Roman"/>
                        </a:rPr>
                        <a:t>,</a:t>
                      </a:r>
                      <a:r>
                        <a:rPr lang="ru-RU" sz="1600" baseline="0" dirty="0" smtClean="0">
                          <a:effectLst/>
                          <a:latin typeface="Calibri"/>
                          <a:ea typeface="Calibri"/>
                          <a:cs typeface="Times New Roman"/>
                        </a:rPr>
                        <a:t> ү</a:t>
                      </a:r>
                      <a:r>
                        <a:rPr lang="tt-RU" sz="1600" dirty="0" smtClean="0">
                          <a:effectLst/>
                          <a:latin typeface="Times New Roman"/>
                          <a:ea typeface="Calibri"/>
                          <a:cs typeface="Times New Roman"/>
                        </a:rPr>
                        <a:t>семлекләрнең </a:t>
                      </a:r>
                      <a:r>
                        <a:rPr lang="tt-RU" sz="1600" dirty="0">
                          <a:effectLst/>
                          <a:latin typeface="Times New Roman"/>
                          <a:ea typeface="Calibri"/>
                          <a:cs typeface="Times New Roman"/>
                        </a:rPr>
                        <a:t>паспортлары</a:t>
                      </a:r>
                      <a:endParaRPr lang="ru-RU" sz="1600" dirty="0">
                        <a:effectLst/>
                        <a:latin typeface="Calibri"/>
                        <a:ea typeface="Calibri"/>
                        <a:cs typeface="Times New Roman"/>
                      </a:endParaRPr>
                    </a:p>
                    <a:p>
                      <a:pPr algn="just">
                        <a:lnSpc>
                          <a:spcPct val="115000"/>
                        </a:lnSpc>
                        <a:spcAft>
                          <a:spcPts val="0"/>
                        </a:spcAft>
                        <a:tabLst>
                          <a:tab pos="201295" algn="l"/>
                        </a:tabLst>
                      </a:pPr>
                      <a:r>
                        <a:rPr lang="tt-RU" sz="1600" dirty="0">
                          <a:effectLst/>
                          <a:latin typeface="Times New Roman"/>
                          <a:ea typeface="Calibri"/>
                          <a:cs typeface="Times New Roman"/>
                        </a:rPr>
                        <a:t>Экологик тематикага караган </a:t>
                      </a:r>
                      <a:r>
                        <a:rPr lang="tt-RU" sz="1600" dirty="0" smtClean="0">
                          <a:effectLst/>
                          <a:latin typeface="Times New Roman"/>
                          <a:ea typeface="Calibri"/>
                          <a:cs typeface="Times New Roman"/>
                        </a:rPr>
                        <a:t>стенд,</a:t>
                      </a:r>
                      <a:r>
                        <a:rPr lang="tt-RU" sz="1600" baseline="0" dirty="0" smtClean="0">
                          <a:effectLst/>
                          <a:latin typeface="Times New Roman"/>
                          <a:ea typeface="Calibri"/>
                          <a:cs typeface="Times New Roman"/>
                        </a:rPr>
                        <a:t> м</a:t>
                      </a:r>
                      <a:r>
                        <a:rPr lang="tt-RU" sz="1600" dirty="0" smtClean="0">
                          <a:effectLst/>
                          <a:latin typeface="Times New Roman"/>
                          <a:ea typeface="Calibri"/>
                          <a:cs typeface="Times New Roman"/>
                        </a:rPr>
                        <a:t>акетлар</a:t>
                      </a:r>
                      <a:endParaRPr lang="ru-RU" sz="1600" dirty="0">
                        <a:effectLst/>
                        <a:latin typeface="Calibri"/>
                        <a:ea typeface="Calibri"/>
                        <a:cs typeface="Times New Roman"/>
                      </a:endParaRPr>
                    </a:p>
                    <a:p>
                      <a:pPr algn="just">
                        <a:lnSpc>
                          <a:spcPct val="115000"/>
                        </a:lnSpc>
                        <a:spcAft>
                          <a:spcPts val="0"/>
                        </a:spcAft>
                        <a:tabLst>
                          <a:tab pos="201295" algn="l"/>
                        </a:tabLst>
                      </a:pPr>
                      <a:r>
                        <a:rPr lang="tt-RU" sz="1600" dirty="0">
                          <a:effectLst/>
                          <a:latin typeface="Times New Roman"/>
                          <a:ea typeface="Calibri"/>
                          <a:cs typeface="Times New Roman"/>
                        </a:rPr>
                        <a:t>Табигать турында әдәбият, рәсемнәр, альбомнар </a:t>
                      </a:r>
                      <a:endParaRPr lang="ru-RU" sz="1600" dirty="0">
                        <a:effectLst/>
                        <a:latin typeface="Calibri"/>
                        <a:ea typeface="Calibri"/>
                        <a:cs typeface="Times New Roman"/>
                      </a:endParaRPr>
                    </a:p>
                    <a:p>
                      <a:pPr algn="just">
                        <a:lnSpc>
                          <a:spcPct val="115000"/>
                        </a:lnSpc>
                        <a:spcAft>
                          <a:spcPts val="0"/>
                        </a:spcAft>
                        <a:tabLst>
                          <a:tab pos="201295" algn="l"/>
                        </a:tabLst>
                      </a:pPr>
                      <a:r>
                        <a:rPr lang="tt-RU" sz="1600" dirty="0">
                          <a:effectLst/>
                          <a:latin typeface="Times New Roman"/>
                          <a:ea typeface="Calibri"/>
                          <a:cs typeface="Times New Roman"/>
                        </a:rPr>
                        <a:t>Элементар тәҗрибәләр үткәрү өчен материал </a:t>
                      </a:r>
                      <a:endParaRPr lang="ru-RU" sz="1600" dirty="0">
                        <a:effectLst/>
                        <a:latin typeface="Calibri"/>
                        <a:ea typeface="Calibri"/>
                        <a:cs typeface="Times New Roman"/>
                      </a:endParaRPr>
                    </a:p>
                    <a:p>
                      <a:pPr algn="just">
                        <a:lnSpc>
                          <a:spcPct val="115000"/>
                        </a:lnSpc>
                        <a:spcAft>
                          <a:spcPts val="0"/>
                        </a:spcAft>
                        <a:tabLst>
                          <a:tab pos="201295" algn="l"/>
                        </a:tabLst>
                      </a:pPr>
                      <a:r>
                        <a:rPr lang="tt-RU" sz="1600" dirty="0">
                          <a:effectLst/>
                          <a:latin typeface="Times New Roman"/>
                          <a:ea typeface="Calibri"/>
                          <a:cs typeface="Times New Roman"/>
                        </a:rPr>
                        <a:t>Экология турында дидактик </a:t>
                      </a:r>
                      <a:r>
                        <a:rPr lang="tt-RU" sz="1600" dirty="0" smtClean="0">
                          <a:effectLst/>
                          <a:latin typeface="Times New Roman"/>
                          <a:ea typeface="Calibri"/>
                          <a:cs typeface="Times New Roman"/>
                        </a:rPr>
                        <a:t>уеннар,</a:t>
                      </a:r>
                      <a:r>
                        <a:rPr lang="tt-RU" sz="1600" baseline="0" dirty="0" smtClean="0">
                          <a:effectLst/>
                          <a:latin typeface="Times New Roman"/>
                          <a:ea typeface="Calibri"/>
                          <a:cs typeface="Times New Roman"/>
                        </a:rPr>
                        <a:t> х</a:t>
                      </a:r>
                      <a:r>
                        <a:rPr lang="tt-RU" sz="1600" dirty="0" smtClean="0">
                          <a:effectLst/>
                          <a:latin typeface="Times New Roman"/>
                          <a:ea typeface="Calibri"/>
                          <a:cs typeface="Times New Roman"/>
                        </a:rPr>
                        <a:t>езмәт </a:t>
                      </a:r>
                      <a:r>
                        <a:rPr lang="tt-RU" sz="1600" dirty="0">
                          <a:effectLst/>
                          <a:latin typeface="Times New Roman"/>
                          <a:ea typeface="Calibri"/>
                          <a:cs typeface="Times New Roman"/>
                        </a:rPr>
                        <a:t>эшчәнлеге өчен инвентарь </a:t>
                      </a:r>
                      <a:endParaRPr lang="ru-RU" sz="1600" dirty="0">
                        <a:effectLst/>
                        <a:latin typeface="Calibri"/>
                        <a:ea typeface="Calibri"/>
                        <a:cs typeface="Times New Roman"/>
                      </a:endParaRPr>
                    </a:p>
                    <a:p>
                      <a:pPr algn="just">
                        <a:lnSpc>
                          <a:spcPct val="115000"/>
                        </a:lnSpc>
                        <a:spcAft>
                          <a:spcPts val="0"/>
                        </a:spcAft>
                        <a:tabLst>
                          <a:tab pos="201295" algn="l"/>
                        </a:tabLst>
                      </a:pPr>
                      <a:r>
                        <a:rPr lang="tt-RU" sz="1600" dirty="0" smtClean="0">
                          <a:effectLst/>
                          <a:latin typeface="Times New Roman"/>
                          <a:ea typeface="Calibri"/>
                          <a:cs typeface="Times New Roman"/>
                        </a:rPr>
                        <a:t>Астрономия </a:t>
                      </a:r>
                      <a:r>
                        <a:rPr lang="tt-RU" sz="1600" dirty="0">
                          <a:effectLst/>
                          <a:latin typeface="Times New Roman"/>
                          <a:ea typeface="Calibri"/>
                          <a:cs typeface="Times New Roman"/>
                        </a:rPr>
                        <a:t>буенча </a:t>
                      </a:r>
                      <a:r>
                        <a:rPr lang="tt-RU" sz="1600" dirty="0" smtClean="0">
                          <a:effectLst/>
                          <a:latin typeface="Times New Roman"/>
                          <a:ea typeface="Calibri"/>
                          <a:cs typeface="Times New Roman"/>
                        </a:rPr>
                        <a:t>материал</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8285">
                <a:tc>
                  <a:txBody>
                    <a:bodyPr/>
                    <a:lstStyle/>
                    <a:p>
                      <a:pPr algn="just">
                        <a:lnSpc>
                          <a:spcPct val="115000"/>
                        </a:lnSpc>
                        <a:spcAft>
                          <a:spcPts val="0"/>
                        </a:spcAft>
                      </a:pPr>
                      <a:r>
                        <a:rPr lang="ru-RU" sz="1600" b="1" dirty="0">
                          <a:effectLst/>
                          <a:latin typeface="Times New Roman"/>
                          <a:ea typeface="Calibri"/>
                          <a:cs typeface="Times New Roman"/>
                        </a:rPr>
                        <a:t>«</a:t>
                      </a:r>
                      <a:r>
                        <a:rPr lang="tt-RU" sz="1600" b="1" dirty="0">
                          <a:effectLst/>
                          <a:latin typeface="Times New Roman"/>
                          <a:ea typeface="Calibri"/>
                          <a:cs typeface="Times New Roman"/>
                        </a:rPr>
                        <a:t>Үстерелешле уеннар</a:t>
                      </a:r>
                      <a:r>
                        <a:rPr lang="ru-RU" sz="1600" b="1" dirty="0">
                          <a:effectLst/>
                          <a:latin typeface="Times New Roman"/>
                          <a:ea typeface="Calibri"/>
                          <a:cs typeface="Times New Roman"/>
                        </a:rPr>
                        <a:t>» </a:t>
                      </a:r>
                      <a:r>
                        <a:rPr lang="tt-RU" sz="1600" b="1" dirty="0">
                          <a:effectLst/>
                          <a:latin typeface="Times New Roman"/>
                          <a:ea typeface="Calibri"/>
                          <a:cs typeface="Times New Roman"/>
                        </a:rPr>
                        <a:t>микро-үзәге</a:t>
                      </a:r>
                      <a:endParaRPr lang="ru-RU" sz="1600" b="1"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01930" algn="l"/>
                        </a:tabLst>
                      </a:pPr>
                      <a:r>
                        <a:rPr lang="tt-RU" sz="1600">
                          <a:effectLst/>
                          <a:latin typeface="Times New Roman"/>
                          <a:ea typeface="Calibri"/>
                          <a:cs typeface="Times New Roman"/>
                        </a:rPr>
                        <a:t>Балаларның сенсор танып-белү тәҗрибәләрен үстерү </a:t>
                      </a:r>
                      <a:endParaRPr lang="ru-RU" sz="160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91465" algn="l"/>
                        </a:tabLst>
                      </a:pPr>
                      <a:r>
                        <a:rPr lang="tt-RU" sz="1600" dirty="0">
                          <a:effectLst/>
                          <a:latin typeface="Times New Roman"/>
                          <a:ea typeface="Calibri"/>
                          <a:cs typeface="Times New Roman"/>
                        </a:rPr>
                        <a:t>Сенсор тәрбия буенча дидактик </a:t>
                      </a:r>
                      <a:r>
                        <a:rPr lang="tt-RU" sz="1600" dirty="0" smtClean="0">
                          <a:effectLst/>
                          <a:latin typeface="Times New Roman"/>
                          <a:ea typeface="Calibri"/>
                          <a:cs typeface="Times New Roman"/>
                        </a:rPr>
                        <a:t>материал.</a:t>
                      </a:r>
                      <a:endParaRPr lang="ru-RU" sz="1600" dirty="0">
                        <a:effectLst/>
                        <a:latin typeface="Calibri"/>
                        <a:ea typeface="Calibri"/>
                        <a:cs typeface="Times New Roman"/>
                      </a:endParaRPr>
                    </a:p>
                    <a:p>
                      <a:pPr algn="just">
                        <a:lnSpc>
                          <a:spcPct val="115000"/>
                        </a:lnSpc>
                        <a:spcAft>
                          <a:spcPts val="0"/>
                        </a:spcAft>
                        <a:tabLst>
                          <a:tab pos="291465" algn="l"/>
                        </a:tabLst>
                      </a:pPr>
                      <a:r>
                        <a:rPr lang="ru-RU" sz="1600" dirty="0">
                          <a:effectLst/>
                          <a:latin typeface="Times New Roman"/>
                          <a:ea typeface="Calibri"/>
                          <a:cs typeface="Times New Roman"/>
                        </a:rPr>
                        <a:t>Дидакти</a:t>
                      </a:r>
                      <a:r>
                        <a:rPr lang="tt-RU" sz="1600" dirty="0">
                          <a:effectLst/>
                          <a:latin typeface="Times New Roman"/>
                          <a:ea typeface="Calibri"/>
                          <a:cs typeface="Times New Roman"/>
                        </a:rPr>
                        <a:t>к </a:t>
                      </a:r>
                      <a:r>
                        <a:rPr lang="tt-RU" sz="1600" dirty="0" smtClean="0">
                          <a:effectLst/>
                          <a:latin typeface="Times New Roman"/>
                          <a:ea typeface="Calibri"/>
                          <a:cs typeface="Times New Roman"/>
                        </a:rPr>
                        <a:t>уеннар</a:t>
                      </a:r>
                      <a:r>
                        <a:rPr lang="ru-RU" sz="1600" dirty="0" smtClean="0">
                          <a:effectLst/>
                          <a:latin typeface="Calibri"/>
                          <a:ea typeface="Calibri"/>
                          <a:cs typeface="Times New Roman"/>
                        </a:rPr>
                        <a:t>,</a:t>
                      </a:r>
                      <a:r>
                        <a:rPr lang="ru-RU" sz="1600" baseline="0" dirty="0" smtClean="0">
                          <a:effectLst/>
                          <a:latin typeface="Calibri"/>
                          <a:ea typeface="Calibri"/>
                          <a:cs typeface="Times New Roman"/>
                        </a:rPr>
                        <a:t> </a:t>
                      </a:r>
                      <a:r>
                        <a:rPr lang="tt-RU" sz="1600" baseline="0" dirty="0" smtClean="0">
                          <a:effectLst/>
                          <a:latin typeface="Times New Roman"/>
                          <a:ea typeface="Calibri"/>
                          <a:cs typeface="Times New Roman"/>
                        </a:rPr>
                        <a:t>ө</a:t>
                      </a:r>
                      <a:r>
                        <a:rPr lang="tt-RU" sz="1600" dirty="0" smtClean="0">
                          <a:effectLst/>
                          <a:latin typeface="Times New Roman"/>
                          <a:ea typeface="Calibri"/>
                          <a:cs typeface="Times New Roman"/>
                        </a:rPr>
                        <a:t>стәл уеннары</a:t>
                      </a:r>
                      <a:r>
                        <a:rPr lang="ru-RU" sz="1600" dirty="0" smtClean="0">
                          <a:effectLst/>
                          <a:latin typeface="Calibri"/>
                          <a:ea typeface="Calibri"/>
                          <a:cs typeface="Times New Roman"/>
                        </a:rPr>
                        <a:t>,</a:t>
                      </a:r>
                      <a:r>
                        <a:rPr lang="ru-RU" sz="1600" baseline="0" dirty="0" smtClean="0">
                          <a:effectLst/>
                          <a:latin typeface="Calibri"/>
                          <a:ea typeface="Calibri"/>
                          <a:cs typeface="Times New Roman"/>
                        </a:rPr>
                        <a:t> т</a:t>
                      </a:r>
                      <a:r>
                        <a:rPr lang="tt-RU" sz="1600" dirty="0" smtClean="0">
                          <a:effectLst/>
                          <a:latin typeface="Times New Roman"/>
                          <a:ea typeface="Calibri"/>
                          <a:cs typeface="Times New Roman"/>
                        </a:rPr>
                        <a:t>анып-белү материалы</a:t>
                      </a:r>
                      <a:r>
                        <a:rPr lang="ru-RU" sz="1600" dirty="0" smtClean="0">
                          <a:effectLst/>
                          <a:latin typeface="Calibri"/>
                          <a:ea typeface="Calibri"/>
                          <a:cs typeface="Times New Roman"/>
                        </a:rPr>
                        <a:t>,</a:t>
                      </a:r>
                      <a:r>
                        <a:rPr lang="ru-RU" sz="1600" baseline="0" dirty="0" smtClean="0">
                          <a:effectLst/>
                          <a:latin typeface="Calibri"/>
                          <a:ea typeface="Calibri"/>
                          <a:cs typeface="Times New Roman"/>
                        </a:rPr>
                        <a:t> б</a:t>
                      </a:r>
                      <a:r>
                        <a:rPr lang="tt-RU" sz="1600" dirty="0" smtClean="0">
                          <a:effectLst/>
                          <a:latin typeface="Times New Roman"/>
                          <a:ea typeface="Calibri"/>
                          <a:cs typeface="Times New Roman"/>
                        </a:rPr>
                        <a:t>алалар </a:t>
                      </a:r>
                      <a:r>
                        <a:rPr lang="tt-RU" sz="1600" dirty="0">
                          <a:effectLst/>
                          <a:latin typeface="Times New Roman"/>
                          <a:ea typeface="Calibri"/>
                          <a:cs typeface="Times New Roman"/>
                        </a:rPr>
                        <a:t>тәҗрибә ясау өчен материал </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4384184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16632"/>
            <a:ext cx="8686800" cy="936104"/>
          </a:xfrm>
        </p:spPr>
        <p:txBody>
          <a:bodyPr>
            <a:noAutofit/>
          </a:bodyPr>
          <a:lstStyle/>
          <a:p>
            <a:pPr algn="ctr"/>
            <a:r>
              <a:rPr lang="ru-RU" sz="2800" b="1" dirty="0">
                <a:latin typeface="Times New Roman" panose="02020603050405020304" pitchFamily="18" charset="0"/>
                <a:cs typeface="Times New Roman" panose="02020603050405020304" pitchFamily="18" charset="0"/>
              </a:rPr>
              <a:t>төркем бүләмәләренең предметлы-үстерелешле тирәлеге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3529316452"/>
              </p:ext>
            </p:extLst>
          </p:nvPr>
        </p:nvGraphicFramePr>
        <p:xfrm>
          <a:off x="107505" y="1124744"/>
          <a:ext cx="8928992" cy="5688632"/>
        </p:xfrm>
        <a:graphic>
          <a:graphicData uri="http://schemas.openxmlformats.org/drawingml/2006/table">
            <a:tbl>
              <a:tblPr firstRow="1" firstCol="1" lastRow="1" lastCol="1" bandRow="1" bandCol="1"/>
              <a:tblGrid>
                <a:gridCol w="1759937"/>
                <a:gridCol w="2800607"/>
                <a:gridCol w="4368448"/>
              </a:tblGrid>
              <a:tr h="265056">
                <a:tc>
                  <a:txBody>
                    <a:bodyPr/>
                    <a:lstStyle/>
                    <a:p>
                      <a:pPr algn="ctr">
                        <a:lnSpc>
                          <a:spcPct val="115000"/>
                        </a:lnSpc>
                        <a:spcAft>
                          <a:spcPts val="0"/>
                        </a:spcAft>
                      </a:pPr>
                      <a:r>
                        <a:rPr lang="tt-RU" sz="1600" b="1" dirty="0">
                          <a:effectLst/>
                          <a:latin typeface="Times New Roman"/>
                          <a:ea typeface="Calibri"/>
                          <a:cs typeface="Times New Roman"/>
                        </a:rPr>
                        <a:t>Бүлмә төре</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ctr">
                        <a:lnSpc>
                          <a:spcPct val="115000"/>
                        </a:lnSpc>
                        <a:spcAft>
                          <a:spcPts val="0"/>
                        </a:spcAft>
                      </a:pPr>
                      <a:r>
                        <a:rPr lang="tt-RU" sz="1600" b="1">
                          <a:effectLst/>
                          <a:latin typeface="Times New Roman"/>
                          <a:ea typeface="Calibri"/>
                          <a:cs typeface="Times New Roman"/>
                        </a:rPr>
                        <a:t>Төп кулланылышы</a:t>
                      </a:r>
                      <a:endParaRPr lang="ru-RU" sz="160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ctr">
                        <a:lnSpc>
                          <a:spcPct val="115000"/>
                        </a:lnSpc>
                        <a:spcAft>
                          <a:spcPts val="0"/>
                        </a:spcAft>
                      </a:pPr>
                      <a:r>
                        <a:rPr lang="tt-RU" sz="1600" b="1">
                          <a:effectLst/>
                          <a:latin typeface="Times New Roman"/>
                          <a:ea typeface="Calibri"/>
                          <a:cs typeface="Times New Roman"/>
                        </a:rPr>
                        <a:t>Җиһазлау</a:t>
                      </a:r>
                      <a:endParaRPr lang="ru-RU" sz="160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648">
                <a:tc gridSpan="3">
                  <a:txBody>
                    <a:bodyPr/>
                    <a:lstStyle/>
                    <a:p>
                      <a:pPr algn="ctr">
                        <a:lnSpc>
                          <a:spcPct val="115000"/>
                        </a:lnSpc>
                        <a:spcAft>
                          <a:spcPts val="0"/>
                        </a:spcAft>
                      </a:pPr>
                      <a:r>
                        <a:rPr lang="tt-RU" sz="1600" b="1" i="0" dirty="0" smtClean="0">
                          <a:effectLst/>
                          <a:latin typeface="Times New Roman"/>
                          <a:ea typeface="Calibri"/>
                          <a:cs typeface="Times New Roman"/>
                        </a:rPr>
                        <a:t>Төркемнәрдәге </a:t>
                      </a:r>
                      <a:r>
                        <a:rPr lang="tt-RU" sz="1600" b="1" i="0" dirty="0">
                          <a:effectLst/>
                          <a:latin typeface="Times New Roman"/>
                          <a:ea typeface="Calibri"/>
                          <a:cs typeface="Times New Roman"/>
                        </a:rPr>
                        <a:t>предметлы-үстерелешле тирәлек</a:t>
                      </a:r>
                      <a:endParaRPr lang="ru-RU" sz="1600" b="1" i="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3389275">
                <a:tc>
                  <a:txBody>
                    <a:bodyPr/>
                    <a:lstStyle/>
                    <a:p>
                      <a:pPr indent="-68580" algn="just">
                        <a:lnSpc>
                          <a:spcPct val="115000"/>
                        </a:lnSpc>
                        <a:spcAft>
                          <a:spcPts val="0"/>
                        </a:spcAft>
                      </a:pPr>
                      <a:r>
                        <a:rPr lang="ru-RU" sz="1600" b="1" dirty="0">
                          <a:effectLst/>
                          <a:latin typeface="Times New Roman"/>
                          <a:ea typeface="Calibri"/>
                          <a:cs typeface="Times New Roman"/>
                        </a:rPr>
                        <a:t> «</a:t>
                      </a:r>
                      <a:r>
                        <a:rPr lang="tt-RU" sz="1600" b="1" dirty="0">
                          <a:effectLst/>
                          <a:latin typeface="Times New Roman"/>
                          <a:ea typeface="Calibri"/>
                          <a:cs typeface="Times New Roman"/>
                        </a:rPr>
                        <a:t>Төзелеш остаханәсе</a:t>
                      </a:r>
                      <a:r>
                        <a:rPr lang="ru-RU" sz="1600" b="1" dirty="0">
                          <a:effectLst/>
                          <a:latin typeface="Times New Roman"/>
                          <a:ea typeface="Calibri"/>
                          <a:cs typeface="Times New Roman"/>
                        </a:rPr>
                        <a:t>» </a:t>
                      </a:r>
                      <a:r>
                        <a:rPr lang="tt-RU" sz="1600" b="1" dirty="0">
                          <a:effectLst/>
                          <a:latin typeface="Times New Roman"/>
                          <a:ea typeface="Calibri"/>
                          <a:cs typeface="Times New Roman"/>
                        </a:rPr>
                        <a:t>микро-үзәге</a:t>
                      </a:r>
                      <a:endParaRPr lang="ru-RU" sz="1600" b="1"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t-RU" sz="1600">
                          <a:effectLst/>
                          <a:latin typeface="Times New Roman"/>
                          <a:ea typeface="Calibri"/>
                          <a:cs typeface="Times New Roman"/>
                        </a:rPr>
                        <a:t>Нәтиҗәле эшчәнлектә танып-белү тәҗрибәсен камилләштерү.  Җитезлек, иҗадилыкларын үстерү. </a:t>
                      </a:r>
                      <a:endParaRPr lang="ru-RU" sz="160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01295" algn="l"/>
                        </a:tabLst>
                      </a:pPr>
                      <a:r>
                        <a:rPr lang="tt-RU" sz="1600" dirty="0">
                          <a:effectLst/>
                          <a:latin typeface="Times New Roman"/>
                          <a:ea typeface="Calibri"/>
                          <a:cs typeface="Times New Roman"/>
                        </a:rPr>
                        <a:t>Идәндә уйнау өчен төзелеш материалы</a:t>
                      </a:r>
                      <a:endParaRPr lang="ru-RU" sz="1600" dirty="0">
                        <a:effectLst/>
                        <a:latin typeface="Calibri"/>
                        <a:ea typeface="Calibri"/>
                        <a:cs typeface="Times New Roman"/>
                      </a:endParaRPr>
                    </a:p>
                    <a:p>
                      <a:pPr algn="just">
                        <a:lnSpc>
                          <a:spcPct val="115000"/>
                        </a:lnSpc>
                        <a:spcAft>
                          <a:spcPts val="0"/>
                        </a:spcAft>
                        <a:tabLst>
                          <a:tab pos="201295" algn="l"/>
                        </a:tabLst>
                      </a:pPr>
                      <a:r>
                        <a:rPr lang="tt-RU" sz="1600" dirty="0">
                          <a:effectLst/>
                          <a:latin typeface="Times New Roman"/>
                          <a:ea typeface="Calibri"/>
                          <a:cs typeface="Times New Roman"/>
                        </a:rPr>
                        <a:t>Өстәлдә уйнау өчен төзелеш материалы Пластмасс конструкторлар (кечкенәләр төркеме өчен –  эре детальләр белән)</a:t>
                      </a:r>
                      <a:endParaRPr lang="ru-RU" sz="1600" dirty="0">
                        <a:effectLst/>
                        <a:latin typeface="Calibri"/>
                        <a:ea typeface="Calibri"/>
                        <a:cs typeface="Times New Roman"/>
                      </a:endParaRPr>
                    </a:p>
                    <a:p>
                      <a:pPr algn="just">
                        <a:lnSpc>
                          <a:spcPct val="115000"/>
                        </a:lnSpc>
                        <a:spcAft>
                          <a:spcPts val="0"/>
                        </a:spcAft>
                        <a:tabLst>
                          <a:tab pos="201295" algn="l"/>
                        </a:tabLst>
                      </a:pPr>
                      <a:r>
                        <a:rPr lang="tt-RU" sz="1600" dirty="0">
                          <a:effectLst/>
                          <a:latin typeface="Times New Roman"/>
                          <a:ea typeface="Calibri"/>
                          <a:cs typeface="Times New Roman"/>
                        </a:rPr>
                        <a:t>Металл детальләр бенлә к</a:t>
                      </a:r>
                      <a:r>
                        <a:rPr lang="ru-RU" sz="1600" dirty="0">
                          <a:effectLst/>
                          <a:latin typeface="Times New Roman"/>
                          <a:ea typeface="Calibri"/>
                          <a:cs typeface="Times New Roman"/>
                        </a:rPr>
                        <a:t>онструктор </a:t>
                      </a:r>
                      <a:r>
                        <a:rPr lang="tt-RU" sz="1600" dirty="0">
                          <a:effectLst/>
                          <a:latin typeface="Times New Roman"/>
                          <a:ea typeface="Calibri"/>
                          <a:cs typeface="Times New Roman"/>
                        </a:rPr>
                        <a:t>– зурлар төркеме өчен</a:t>
                      </a:r>
                      <a:endParaRPr lang="ru-RU" sz="1600" dirty="0">
                        <a:effectLst/>
                        <a:latin typeface="Calibri"/>
                        <a:ea typeface="Calibri"/>
                        <a:cs typeface="Times New Roman"/>
                      </a:endParaRPr>
                    </a:p>
                    <a:p>
                      <a:pPr algn="just">
                        <a:lnSpc>
                          <a:spcPct val="115000"/>
                        </a:lnSpc>
                        <a:spcAft>
                          <a:spcPts val="0"/>
                        </a:spcAft>
                        <a:tabLst>
                          <a:tab pos="201295" algn="l"/>
                        </a:tabLst>
                      </a:pPr>
                      <a:r>
                        <a:rPr lang="tt-RU" sz="1600" dirty="0">
                          <a:effectLst/>
                          <a:latin typeface="Times New Roman"/>
                          <a:ea typeface="Calibri"/>
                          <a:cs typeface="Times New Roman"/>
                        </a:rPr>
                        <a:t>Барлык төр конструкторларга схема һәм модельләр – зурлар төркеме өчен</a:t>
                      </a:r>
                      <a:endParaRPr lang="ru-RU" sz="1600" dirty="0">
                        <a:effectLst/>
                        <a:latin typeface="Calibri"/>
                        <a:ea typeface="Calibri"/>
                        <a:cs typeface="Times New Roman"/>
                      </a:endParaRPr>
                    </a:p>
                    <a:p>
                      <a:pPr algn="just">
                        <a:lnSpc>
                          <a:spcPct val="115000"/>
                        </a:lnSpc>
                        <a:spcAft>
                          <a:spcPts val="0"/>
                        </a:spcAft>
                        <a:tabLst>
                          <a:tab pos="201295" algn="l"/>
                        </a:tabLst>
                      </a:pPr>
                      <a:r>
                        <a:rPr lang="tt-RU" sz="1600" dirty="0">
                          <a:effectLst/>
                          <a:latin typeface="Times New Roman"/>
                          <a:ea typeface="Calibri"/>
                          <a:cs typeface="Times New Roman"/>
                        </a:rPr>
                        <a:t>Йомшак төзелеш модульләре </a:t>
                      </a:r>
                      <a:r>
                        <a:rPr lang="ru-RU" sz="1600" dirty="0">
                          <a:effectLst/>
                          <a:latin typeface="Times New Roman"/>
                          <a:ea typeface="Calibri"/>
                          <a:cs typeface="Times New Roman"/>
                        </a:rPr>
                        <a:t>– </a:t>
                      </a:r>
                      <a:r>
                        <a:rPr lang="tt-RU" sz="1600" dirty="0">
                          <a:effectLst/>
                          <a:latin typeface="Times New Roman"/>
                          <a:ea typeface="Calibri"/>
                          <a:cs typeface="Times New Roman"/>
                        </a:rPr>
                        <a:t>кечкенәләр төркеме</a:t>
                      </a:r>
                      <a:endParaRPr lang="ru-RU" sz="1600" dirty="0">
                        <a:effectLst/>
                        <a:latin typeface="Calibri"/>
                        <a:ea typeface="Calibri"/>
                        <a:cs typeface="Times New Roman"/>
                      </a:endParaRPr>
                    </a:p>
                    <a:p>
                      <a:pPr algn="just">
                        <a:lnSpc>
                          <a:spcPct val="115000"/>
                        </a:lnSpc>
                        <a:spcAft>
                          <a:spcPts val="0"/>
                        </a:spcAft>
                        <a:tabLst>
                          <a:tab pos="201295" algn="l"/>
                        </a:tabLst>
                      </a:pPr>
                      <a:r>
                        <a:rPr lang="tt-RU" sz="1600" dirty="0" smtClean="0">
                          <a:effectLst/>
                          <a:latin typeface="Times New Roman"/>
                          <a:ea typeface="Calibri"/>
                          <a:cs typeface="Times New Roman"/>
                        </a:rPr>
                        <a:t>Аерым </a:t>
                      </a:r>
                      <a:r>
                        <a:rPr lang="tt-RU" sz="1600" dirty="0">
                          <a:effectLst/>
                          <a:latin typeface="Times New Roman"/>
                          <a:ea typeface="Calibri"/>
                          <a:cs typeface="Times New Roman"/>
                        </a:rPr>
                        <a:t>төзелмәләрнең схемалары (күперләр, өйләр, корабльләр, самолётлар һ.б).</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23293">
                <a:tc>
                  <a:txBody>
                    <a:bodyPr/>
                    <a:lstStyle/>
                    <a:p>
                      <a:pPr algn="just">
                        <a:lnSpc>
                          <a:spcPct val="115000"/>
                        </a:lnSpc>
                        <a:spcAft>
                          <a:spcPts val="0"/>
                        </a:spcAft>
                      </a:pPr>
                      <a:r>
                        <a:rPr lang="tt-RU" sz="1600" b="1" dirty="0">
                          <a:effectLst/>
                          <a:latin typeface="Times New Roman"/>
                          <a:ea typeface="Calibri"/>
                          <a:cs typeface="Times New Roman"/>
                        </a:rPr>
                        <a:t> </a:t>
                      </a:r>
                      <a:r>
                        <a:rPr lang="ru-RU" sz="1600" b="1" dirty="0">
                          <a:effectLst/>
                          <a:latin typeface="Times New Roman"/>
                          <a:ea typeface="Calibri"/>
                          <a:cs typeface="Times New Roman"/>
                        </a:rPr>
                        <a:t>«</a:t>
                      </a:r>
                      <a:r>
                        <a:rPr lang="tt-RU" sz="1600" b="1" dirty="0">
                          <a:effectLst/>
                          <a:latin typeface="Times New Roman"/>
                          <a:ea typeface="Calibri"/>
                          <a:cs typeface="Times New Roman"/>
                        </a:rPr>
                        <a:t>Уен зонасы</a:t>
                      </a:r>
                      <a:r>
                        <a:rPr lang="ru-RU" sz="1600" b="1" dirty="0">
                          <a:effectLst/>
                          <a:latin typeface="Times New Roman"/>
                          <a:ea typeface="Calibri"/>
                          <a:cs typeface="Times New Roman"/>
                        </a:rPr>
                        <a:t>» </a:t>
                      </a:r>
                      <a:r>
                        <a:rPr lang="tt-RU" sz="1600" b="1" dirty="0">
                          <a:effectLst/>
                          <a:latin typeface="Times New Roman"/>
                          <a:ea typeface="Calibri"/>
                          <a:cs typeface="Times New Roman"/>
                        </a:rPr>
                        <a:t>микро-үзәге</a:t>
                      </a:r>
                      <a:endParaRPr lang="ru-RU" sz="1600" b="1"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t-RU" sz="1600">
                          <a:effectLst/>
                          <a:latin typeface="Times New Roman"/>
                          <a:ea typeface="Calibri"/>
                          <a:cs typeface="Times New Roman"/>
                        </a:rPr>
                        <a:t>Уен барышында әйләнә-тирә турындагы белемнәрне тормышка ашыру. Тормыш тәҗрибәсен туплау. </a:t>
                      </a:r>
                      <a:endParaRPr lang="ru-RU" sz="160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91465" algn="l"/>
                        </a:tabLst>
                      </a:pPr>
                      <a:r>
                        <a:rPr lang="tt-RU" sz="1600" dirty="0">
                          <a:effectLst/>
                          <a:latin typeface="Times New Roman"/>
                          <a:ea typeface="Calibri"/>
                          <a:cs typeface="Times New Roman"/>
                        </a:rPr>
                        <a:t>Балаларның яшь үзенчәлекләренә бәйле рәвештә сюжетлы-рольле уеннар өчен атрибутлар </a:t>
                      </a:r>
                      <a:r>
                        <a:rPr lang="ru-RU" sz="1600" dirty="0">
                          <a:effectLst/>
                          <a:latin typeface="Times New Roman"/>
                          <a:ea typeface="Calibri"/>
                          <a:cs typeface="Times New Roman"/>
                        </a:rPr>
                        <a:t>(«</a:t>
                      </a:r>
                      <a:r>
                        <a:rPr lang="tt-RU" sz="1600" dirty="0">
                          <a:effectLst/>
                          <a:latin typeface="Times New Roman"/>
                          <a:ea typeface="Calibri"/>
                          <a:cs typeface="Times New Roman"/>
                        </a:rPr>
                        <a:t>Гаилә</a:t>
                      </a:r>
                      <a:r>
                        <a:rPr lang="ru-RU" sz="1600" dirty="0">
                          <a:effectLst/>
                          <a:latin typeface="Times New Roman"/>
                          <a:ea typeface="Calibri"/>
                          <a:cs typeface="Times New Roman"/>
                        </a:rPr>
                        <a:t>», «</a:t>
                      </a:r>
                      <a:r>
                        <a:rPr lang="tt-RU" sz="1600" dirty="0">
                          <a:effectLst/>
                          <a:latin typeface="Times New Roman"/>
                          <a:ea typeface="Calibri"/>
                          <a:cs typeface="Times New Roman"/>
                        </a:rPr>
                        <a:t>Шифаханә</a:t>
                      </a:r>
                      <a:r>
                        <a:rPr lang="ru-RU" sz="1600" dirty="0">
                          <a:effectLst/>
                          <a:latin typeface="Times New Roman"/>
                          <a:ea typeface="Calibri"/>
                          <a:cs typeface="Times New Roman"/>
                        </a:rPr>
                        <a:t>», «</a:t>
                      </a:r>
                      <a:r>
                        <a:rPr lang="tt-RU" sz="1600" dirty="0">
                          <a:effectLst/>
                          <a:latin typeface="Times New Roman"/>
                          <a:ea typeface="Calibri"/>
                          <a:cs typeface="Times New Roman"/>
                        </a:rPr>
                        <a:t>Кибет</a:t>
                      </a:r>
                      <a:r>
                        <a:rPr lang="ru-RU" sz="1600" dirty="0">
                          <a:effectLst/>
                          <a:latin typeface="Times New Roman"/>
                          <a:ea typeface="Calibri"/>
                          <a:cs typeface="Times New Roman"/>
                        </a:rPr>
                        <a:t>», «</a:t>
                      </a:r>
                      <a:r>
                        <a:rPr lang="tt-RU" sz="1600" dirty="0">
                          <a:effectLst/>
                          <a:latin typeface="Times New Roman"/>
                          <a:ea typeface="Calibri"/>
                          <a:cs typeface="Times New Roman"/>
                        </a:rPr>
                        <a:t>Мәктәп</a:t>
                      </a:r>
                      <a:r>
                        <a:rPr lang="ru-RU" sz="1600" dirty="0">
                          <a:effectLst/>
                          <a:latin typeface="Times New Roman"/>
                          <a:ea typeface="Calibri"/>
                          <a:cs typeface="Times New Roman"/>
                        </a:rPr>
                        <a:t>», «</a:t>
                      </a:r>
                      <a:r>
                        <a:rPr lang="tt-RU" sz="1600" dirty="0">
                          <a:effectLst/>
                          <a:latin typeface="Times New Roman"/>
                          <a:ea typeface="Calibri"/>
                          <a:cs typeface="Times New Roman"/>
                        </a:rPr>
                        <a:t>Чәчтарашханә</a:t>
                      </a:r>
                      <a:r>
                        <a:rPr lang="ru-RU" sz="1600" dirty="0">
                          <a:effectLst/>
                          <a:latin typeface="Times New Roman"/>
                          <a:ea typeface="Calibri"/>
                          <a:cs typeface="Times New Roman"/>
                        </a:rPr>
                        <a:t>», «Почта», «Армия», «Космонавт</a:t>
                      </a:r>
                      <a:r>
                        <a:rPr lang="tt-RU" sz="1600" dirty="0">
                          <a:effectLst/>
                          <a:latin typeface="Times New Roman"/>
                          <a:ea typeface="Calibri"/>
                          <a:cs typeface="Times New Roman"/>
                        </a:rPr>
                        <a:t>лар</a:t>
                      </a:r>
                      <a:r>
                        <a:rPr lang="ru-RU" sz="1600" dirty="0">
                          <a:effectLst/>
                          <a:latin typeface="Times New Roman"/>
                          <a:ea typeface="Calibri"/>
                          <a:cs typeface="Times New Roman"/>
                        </a:rPr>
                        <a:t>», «</a:t>
                      </a:r>
                      <a:r>
                        <a:rPr lang="tt-RU" sz="1600" dirty="0">
                          <a:effectLst/>
                          <a:latin typeface="Times New Roman"/>
                          <a:ea typeface="Calibri"/>
                          <a:cs typeface="Times New Roman"/>
                        </a:rPr>
                        <a:t>Китапханә</a:t>
                      </a:r>
                      <a:r>
                        <a:rPr lang="ru-RU" sz="1600" dirty="0">
                          <a:effectLst/>
                          <a:latin typeface="Times New Roman"/>
                          <a:ea typeface="Calibri"/>
                          <a:cs typeface="Times New Roman"/>
                        </a:rPr>
                        <a:t>», «Ателье»)</a:t>
                      </a:r>
                      <a:endParaRPr lang="ru-RU" sz="1600" dirty="0">
                        <a:effectLst/>
                        <a:latin typeface="Calibri"/>
                        <a:ea typeface="Calibri"/>
                        <a:cs typeface="Times New Roman"/>
                      </a:endParaRPr>
                    </a:p>
                    <a:p>
                      <a:pPr algn="just">
                        <a:lnSpc>
                          <a:spcPct val="115000"/>
                        </a:lnSpc>
                        <a:spcAft>
                          <a:spcPts val="0"/>
                        </a:spcAft>
                        <a:tabLst>
                          <a:tab pos="291465" algn="l"/>
                        </a:tabLst>
                      </a:pPr>
                      <a:r>
                        <a:rPr lang="ru-RU" sz="1600" dirty="0">
                          <a:effectLst/>
                          <a:latin typeface="Times New Roman"/>
                          <a:ea typeface="Calibri"/>
                          <a:cs typeface="Times New Roman"/>
                        </a:rPr>
                        <a:t> </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23668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16632"/>
            <a:ext cx="8686800" cy="936104"/>
          </a:xfrm>
        </p:spPr>
        <p:txBody>
          <a:bodyPr>
            <a:noAutofit/>
          </a:bodyPr>
          <a:lstStyle/>
          <a:p>
            <a:pPr algn="ctr"/>
            <a:r>
              <a:rPr lang="ru-RU" sz="2800" b="1" dirty="0">
                <a:latin typeface="Times New Roman" panose="02020603050405020304" pitchFamily="18" charset="0"/>
                <a:cs typeface="Times New Roman" panose="02020603050405020304" pitchFamily="18" charset="0"/>
              </a:rPr>
              <a:t>төркем бүләмәләренең предметлы-үстерелешле тирәлеге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2448912658"/>
              </p:ext>
            </p:extLst>
          </p:nvPr>
        </p:nvGraphicFramePr>
        <p:xfrm>
          <a:off x="107505" y="1124744"/>
          <a:ext cx="8928992" cy="5648213"/>
        </p:xfrm>
        <a:graphic>
          <a:graphicData uri="http://schemas.openxmlformats.org/drawingml/2006/table">
            <a:tbl>
              <a:tblPr firstRow="1" firstCol="1" lastRow="1" lastCol="1" bandRow="1" bandCol="1"/>
              <a:tblGrid>
                <a:gridCol w="1759937"/>
                <a:gridCol w="2800607"/>
                <a:gridCol w="4368448"/>
              </a:tblGrid>
              <a:tr h="265056">
                <a:tc>
                  <a:txBody>
                    <a:bodyPr/>
                    <a:lstStyle/>
                    <a:p>
                      <a:pPr algn="ctr">
                        <a:lnSpc>
                          <a:spcPct val="115000"/>
                        </a:lnSpc>
                        <a:spcAft>
                          <a:spcPts val="0"/>
                        </a:spcAft>
                      </a:pPr>
                      <a:r>
                        <a:rPr lang="tt-RU" sz="1600" b="1" dirty="0">
                          <a:effectLst/>
                          <a:latin typeface="Times New Roman"/>
                          <a:ea typeface="Calibri"/>
                          <a:cs typeface="Times New Roman"/>
                        </a:rPr>
                        <a:t>Бүлмә төре</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ctr">
                        <a:lnSpc>
                          <a:spcPct val="115000"/>
                        </a:lnSpc>
                        <a:spcAft>
                          <a:spcPts val="0"/>
                        </a:spcAft>
                      </a:pPr>
                      <a:r>
                        <a:rPr lang="tt-RU" sz="1600" b="1">
                          <a:effectLst/>
                          <a:latin typeface="Times New Roman"/>
                          <a:ea typeface="Calibri"/>
                          <a:cs typeface="Times New Roman"/>
                        </a:rPr>
                        <a:t>Төп кулланылышы</a:t>
                      </a:r>
                      <a:endParaRPr lang="ru-RU" sz="160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ctr">
                        <a:lnSpc>
                          <a:spcPct val="115000"/>
                        </a:lnSpc>
                        <a:spcAft>
                          <a:spcPts val="0"/>
                        </a:spcAft>
                      </a:pPr>
                      <a:r>
                        <a:rPr lang="tt-RU" sz="1600" b="1">
                          <a:effectLst/>
                          <a:latin typeface="Times New Roman"/>
                          <a:ea typeface="Calibri"/>
                          <a:cs typeface="Times New Roman"/>
                        </a:rPr>
                        <a:t>Җиһазлау</a:t>
                      </a:r>
                      <a:endParaRPr lang="ru-RU" sz="160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648">
                <a:tc gridSpan="3">
                  <a:txBody>
                    <a:bodyPr/>
                    <a:lstStyle/>
                    <a:p>
                      <a:pPr algn="ctr">
                        <a:lnSpc>
                          <a:spcPct val="115000"/>
                        </a:lnSpc>
                        <a:spcAft>
                          <a:spcPts val="0"/>
                        </a:spcAft>
                      </a:pPr>
                      <a:r>
                        <a:rPr lang="tt-RU" sz="1600" b="1" i="0" dirty="0" smtClean="0">
                          <a:effectLst/>
                          <a:latin typeface="Times New Roman"/>
                          <a:ea typeface="Calibri"/>
                          <a:cs typeface="Times New Roman"/>
                        </a:rPr>
                        <a:t>Төркемнәрдәге</a:t>
                      </a:r>
                      <a:r>
                        <a:rPr lang="tt-RU" sz="1600" b="1" i="1" dirty="0" smtClean="0">
                          <a:effectLst/>
                          <a:latin typeface="Times New Roman"/>
                          <a:ea typeface="Calibri"/>
                          <a:cs typeface="Times New Roman"/>
                        </a:rPr>
                        <a:t> </a:t>
                      </a:r>
                      <a:r>
                        <a:rPr lang="tt-RU" sz="1600" b="1" i="0" dirty="0">
                          <a:effectLst/>
                          <a:latin typeface="Times New Roman"/>
                          <a:ea typeface="Calibri"/>
                          <a:cs typeface="Times New Roman"/>
                        </a:rPr>
                        <a:t>предметлы-үстерелешле</a:t>
                      </a:r>
                      <a:r>
                        <a:rPr lang="tt-RU" sz="1600" b="1" i="1" dirty="0">
                          <a:effectLst/>
                          <a:latin typeface="Times New Roman"/>
                          <a:ea typeface="Calibri"/>
                          <a:cs typeface="Times New Roman"/>
                        </a:rPr>
                        <a:t> </a:t>
                      </a:r>
                      <a:r>
                        <a:rPr lang="tt-RU" sz="1600" b="1" i="0" dirty="0">
                          <a:effectLst/>
                          <a:latin typeface="Times New Roman"/>
                          <a:ea typeface="Calibri"/>
                          <a:cs typeface="Times New Roman"/>
                        </a:rPr>
                        <a:t>тирәлек</a:t>
                      </a:r>
                      <a:endParaRPr lang="ru-RU" sz="1600" b="1" i="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1080120">
                <a:tc>
                  <a:txBody>
                    <a:bodyPr/>
                    <a:lstStyle/>
                    <a:p>
                      <a:pPr algn="just">
                        <a:lnSpc>
                          <a:spcPct val="115000"/>
                        </a:lnSpc>
                        <a:spcAft>
                          <a:spcPts val="0"/>
                        </a:spcAft>
                      </a:pPr>
                      <a:r>
                        <a:rPr lang="ru-RU" sz="1400" b="1" dirty="0">
                          <a:effectLst/>
                          <a:latin typeface="Times New Roman"/>
                          <a:ea typeface="Calibri"/>
                          <a:cs typeface="Times New Roman"/>
                        </a:rPr>
                        <a:t>«</a:t>
                      </a:r>
                      <a:r>
                        <a:rPr lang="tt-RU" sz="1400" b="1" dirty="0">
                          <a:effectLst/>
                          <a:latin typeface="Times New Roman"/>
                          <a:ea typeface="Calibri"/>
                          <a:cs typeface="Times New Roman"/>
                        </a:rPr>
                        <a:t>Куркынычсызлык</a:t>
                      </a:r>
                      <a:r>
                        <a:rPr lang="ru-RU" sz="1400" b="1" dirty="0">
                          <a:effectLst/>
                          <a:latin typeface="Times New Roman"/>
                          <a:ea typeface="Calibri"/>
                          <a:cs typeface="Times New Roman"/>
                        </a:rPr>
                        <a:t>» </a:t>
                      </a:r>
                      <a:r>
                        <a:rPr lang="tt-RU" sz="1400" b="1" dirty="0">
                          <a:effectLst/>
                          <a:latin typeface="Times New Roman"/>
                          <a:ea typeface="Calibri"/>
                          <a:cs typeface="Times New Roman"/>
                        </a:rPr>
                        <a:t>микро-үзәге</a:t>
                      </a:r>
                      <a:endParaRPr lang="ru-RU" sz="1400" b="1"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01930" algn="l"/>
                        </a:tabLst>
                      </a:pPr>
                      <a:r>
                        <a:rPr lang="tt-RU" sz="1600">
                          <a:effectLst/>
                          <a:latin typeface="Times New Roman"/>
                          <a:ea typeface="Calibri"/>
                          <a:cs typeface="Times New Roman"/>
                        </a:rPr>
                        <a:t>Танып-белү тәҗрибәсен киңәйтү, аны көндәлек эшчәнлектә куллану. </a:t>
                      </a:r>
                      <a:endParaRPr lang="ru-RU" sz="160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91465" algn="l"/>
                        </a:tabLst>
                      </a:pPr>
                      <a:r>
                        <a:rPr lang="tt-RU" sz="1600" dirty="0">
                          <a:effectLst/>
                          <a:latin typeface="Times New Roman"/>
                          <a:ea typeface="Calibri"/>
                          <a:cs typeface="Times New Roman"/>
                        </a:rPr>
                        <a:t>Юл йөрү кагыйдәләрен </a:t>
                      </a:r>
                      <a:r>
                        <a:rPr lang="tt-RU" sz="1600" dirty="0" smtClean="0">
                          <a:effectLst/>
                          <a:latin typeface="Times New Roman"/>
                          <a:ea typeface="Calibri"/>
                          <a:cs typeface="Times New Roman"/>
                        </a:rPr>
                        <a:t>өйрәнү </a:t>
                      </a:r>
                      <a:r>
                        <a:rPr lang="tt-RU" sz="1600" dirty="0">
                          <a:effectLst/>
                          <a:latin typeface="Times New Roman"/>
                          <a:ea typeface="Calibri"/>
                          <a:cs typeface="Times New Roman"/>
                        </a:rPr>
                        <a:t>өчен дидактик һәм өстәл уеннары. </a:t>
                      </a:r>
                      <a:endParaRPr lang="ru-RU" sz="1600" dirty="0">
                        <a:effectLst/>
                        <a:latin typeface="Calibri"/>
                        <a:ea typeface="Calibri"/>
                        <a:cs typeface="Times New Roman"/>
                      </a:endParaRPr>
                    </a:p>
                    <a:p>
                      <a:pPr algn="just">
                        <a:lnSpc>
                          <a:spcPct val="115000"/>
                        </a:lnSpc>
                        <a:spcAft>
                          <a:spcPts val="0"/>
                        </a:spcAft>
                        <a:tabLst>
                          <a:tab pos="291465" algn="l"/>
                        </a:tabLst>
                      </a:pPr>
                      <a:r>
                        <a:rPr lang="tt-RU" sz="1600" dirty="0">
                          <a:effectLst/>
                          <a:latin typeface="Times New Roman"/>
                          <a:ea typeface="Calibri"/>
                          <a:cs typeface="Times New Roman"/>
                        </a:rPr>
                        <a:t>Шәһәр районнары, урамнары </a:t>
                      </a:r>
                      <a:r>
                        <a:rPr lang="tt-RU" sz="1600" dirty="0" smtClean="0">
                          <a:effectLst/>
                          <a:latin typeface="Times New Roman"/>
                          <a:ea typeface="Calibri"/>
                          <a:cs typeface="Times New Roman"/>
                        </a:rPr>
                        <a:t>макетлары,</a:t>
                      </a:r>
                      <a:r>
                        <a:rPr lang="tt-RU" sz="1600" baseline="0" dirty="0" smtClean="0">
                          <a:effectLst/>
                          <a:latin typeface="Times New Roman"/>
                          <a:ea typeface="Calibri"/>
                          <a:cs typeface="Times New Roman"/>
                        </a:rPr>
                        <a:t> ю</a:t>
                      </a:r>
                      <a:r>
                        <a:rPr lang="tt-RU" sz="1600" dirty="0" smtClean="0">
                          <a:effectLst/>
                          <a:latin typeface="Times New Roman"/>
                          <a:ea typeface="Calibri"/>
                          <a:cs typeface="Times New Roman"/>
                        </a:rPr>
                        <a:t>л билгеләре</a:t>
                      </a:r>
                      <a:r>
                        <a:rPr lang="ru-RU" sz="1600" dirty="0" smtClean="0">
                          <a:effectLst/>
                          <a:latin typeface="Calibri"/>
                          <a:ea typeface="Calibri"/>
                          <a:cs typeface="Times New Roman"/>
                        </a:rPr>
                        <a:t>,</a:t>
                      </a:r>
                      <a:r>
                        <a:rPr lang="ru-RU" sz="1600" baseline="0" dirty="0" smtClean="0">
                          <a:effectLst/>
                          <a:latin typeface="Calibri"/>
                          <a:ea typeface="Calibri"/>
                          <a:cs typeface="Times New Roman"/>
                        </a:rPr>
                        <a:t> ю</a:t>
                      </a:r>
                      <a:r>
                        <a:rPr lang="tt-RU" sz="1600" dirty="0" smtClean="0">
                          <a:effectLst/>
                          <a:latin typeface="Times New Roman"/>
                          <a:ea typeface="Calibri"/>
                          <a:cs typeface="Times New Roman"/>
                        </a:rPr>
                        <a:t>л </a:t>
                      </a:r>
                      <a:r>
                        <a:rPr lang="tt-RU" sz="1600" dirty="0">
                          <a:effectLst/>
                          <a:latin typeface="Times New Roman"/>
                          <a:ea typeface="Calibri"/>
                          <a:cs typeface="Times New Roman"/>
                        </a:rPr>
                        <a:t>йөрү кагыйдәләре турында әдәбият</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04428">
                <a:tc>
                  <a:txBody>
                    <a:bodyPr/>
                    <a:lstStyle/>
                    <a:p>
                      <a:pPr algn="just">
                        <a:lnSpc>
                          <a:spcPct val="115000"/>
                        </a:lnSpc>
                        <a:spcAft>
                          <a:spcPts val="0"/>
                        </a:spcAft>
                      </a:pPr>
                      <a:r>
                        <a:rPr lang="tt-RU" sz="1600" b="1" dirty="0">
                          <a:effectLst/>
                          <a:latin typeface="Times New Roman"/>
                          <a:ea typeface="Calibri"/>
                          <a:cs typeface="Times New Roman"/>
                        </a:rPr>
                        <a:t> </a:t>
                      </a:r>
                      <a:r>
                        <a:rPr lang="ru-RU" sz="1600" b="1" dirty="0">
                          <a:effectLst/>
                          <a:latin typeface="Times New Roman"/>
                          <a:ea typeface="Calibri"/>
                          <a:cs typeface="Times New Roman"/>
                        </a:rPr>
                        <a:t>«</a:t>
                      </a:r>
                      <a:r>
                        <a:rPr lang="tt-RU" sz="1600" b="1" dirty="0">
                          <a:effectLst/>
                          <a:latin typeface="Times New Roman"/>
                          <a:ea typeface="Calibri"/>
                          <a:cs typeface="Times New Roman"/>
                        </a:rPr>
                        <a:t>Туган якны өйрәнү почмагы</a:t>
                      </a:r>
                      <a:r>
                        <a:rPr lang="ru-RU" sz="1600" b="1" dirty="0">
                          <a:effectLst/>
                          <a:latin typeface="Times New Roman"/>
                          <a:ea typeface="Calibri"/>
                          <a:cs typeface="Times New Roman"/>
                        </a:rPr>
                        <a:t>» </a:t>
                      </a:r>
                      <a:r>
                        <a:rPr lang="tt-RU" sz="1600" b="1" dirty="0">
                          <a:effectLst/>
                          <a:latin typeface="Times New Roman"/>
                          <a:ea typeface="Calibri"/>
                          <a:cs typeface="Times New Roman"/>
                        </a:rPr>
                        <a:t>микро-үзәге</a:t>
                      </a:r>
                      <a:endParaRPr lang="ru-RU" sz="1600" b="1"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t-RU" sz="1600">
                          <a:effectLst/>
                          <a:latin typeface="Times New Roman"/>
                          <a:ea typeface="Calibri"/>
                          <a:cs typeface="Times New Roman"/>
                        </a:rPr>
                        <a:t>Туган якны өйрәнү турында күзаллауларын киңәйтү, танып-белү тәҗрибәсен туплау. </a:t>
                      </a:r>
                      <a:endParaRPr lang="ru-RU" sz="160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91465" algn="l"/>
                        </a:tabLst>
                      </a:pPr>
                      <a:r>
                        <a:rPr lang="tt-RU" sz="1600" dirty="0">
                          <a:effectLst/>
                          <a:latin typeface="Times New Roman"/>
                          <a:ea typeface="Calibri"/>
                          <a:cs typeface="Times New Roman"/>
                        </a:rPr>
                        <a:t>Дәүләт һәм республика символикасы</a:t>
                      </a:r>
                      <a:endParaRPr lang="ru-RU" sz="1600" dirty="0">
                        <a:effectLst/>
                        <a:latin typeface="Calibri"/>
                        <a:ea typeface="Calibri"/>
                        <a:cs typeface="Times New Roman"/>
                      </a:endParaRPr>
                    </a:p>
                    <a:p>
                      <a:pPr algn="just">
                        <a:lnSpc>
                          <a:spcPct val="115000"/>
                        </a:lnSpc>
                        <a:spcAft>
                          <a:spcPts val="0"/>
                        </a:spcAft>
                        <a:tabLst>
                          <a:tab pos="291465" algn="l"/>
                        </a:tabLst>
                      </a:pPr>
                      <a:r>
                        <a:rPr lang="tt-RU" sz="1600" dirty="0">
                          <a:effectLst/>
                          <a:latin typeface="Times New Roman"/>
                          <a:ea typeface="Calibri"/>
                          <a:cs typeface="Times New Roman"/>
                        </a:rPr>
                        <a:t>Татар киемнәре үрнәкләре</a:t>
                      </a:r>
                      <a:endParaRPr lang="ru-RU" sz="1600" dirty="0">
                        <a:effectLst/>
                        <a:latin typeface="Calibri"/>
                        <a:ea typeface="Calibri"/>
                        <a:cs typeface="Times New Roman"/>
                      </a:endParaRPr>
                    </a:p>
                    <a:p>
                      <a:pPr algn="just">
                        <a:lnSpc>
                          <a:spcPct val="115000"/>
                        </a:lnSpc>
                        <a:spcAft>
                          <a:spcPts val="0"/>
                        </a:spcAft>
                        <a:tabLst>
                          <a:tab pos="291465" algn="l"/>
                        </a:tabLst>
                      </a:pPr>
                      <a:r>
                        <a:rPr lang="tt-RU" sz="1600" dirty="0">
                          <a:effectLst/>
                          <a:latin typeface="Times New Roman"/>
                          <a:ea typeface="Calibri"/>
                          <a:cs typeface="Times New Roman"/>
                        </a:rPr>
                        <a:t>Күрсәтмә материал</a:t>
                      </a:r>
                      <a:r>
                        <a:rPr lang="ru-RU" sz="1600" dirty="0">
                          <a:effectLst/>
                          <a:latin typeface="Times New Roman"/>
                          <a:ea typeface="Calibri"/>
                          <a:cs typeface="Times New Roman"/>
                        </a:rPr>
                        <a:t>: альбом</a:t>
                      </a:r>
                      <a:r>
                        <a:rPr lang="tt-RU" sz="1600" dirty="0">
                          <a:effectLst/>
                          <a:latin typeface="Times New Roman"/>
                          <a:ea typeface="Calibri"/>
                          <a:cs typeface="Times New Roman"/>
                        </a:rPr>
                        <a:t>нар</a:t>
                      </a:r>
                      <a:r>
                        <a:rPr lang="ru-RU" sz="1600" dirty="0">
                          <a:effectLst/>
                          <a:latin typeface="Times New Roman"/>
                          <a:ea typeface="Calibri"/>
                          <a:cs typeface="Times New Roman"/>
                        </a:rPr>
                        <a:t>, </a:t>
                      </a:r>
                      <a:r>
                        <a:rPr lang="tt-RU" sz="1600" dirty="0">
                          <a:effectLst/>
                          <a:latin typeface="Times New Roman"/>
                          <a:ea typeface="Calibri"/>
                          <a:cs typeface="Times New Roman"/>
                        </a:rPr>
                        <a:t>рәсемнәр</a:t>
                      </a:r>
                      <a:r>
                        <a:rPr lang="ru-RU" sz="1600" dirty="0">
                          <a:effectLst/>
                          <a:latin typeface="Times New Roman"/>
                          <a:ea typeface="Calibri"/>
                          <a:cs typeface="Times New Roman"/>
                        </a:rPr>
                        <a:t>, </a:t>
                      </a:r>
                      <a:r>
                        <a:rPr lang="tt-RU" sz="1600" dirty="0">
                          <a:effectLst/>
                          <a:latin typeface="Times New Roman"/>
                          <a:ea typeface="Calibri"/>
                          <a:cs typeface="Times New Roman"/>
                        </a:rPr>
                        <a:t>иллюстрацияләр һ.б.</a:t>
                      </a:r>
                      <a:endParaRPr lang="ru-RU" sz="1600" dirty="0">
                        <a:effectLst/>
                        <a:latin typeface="Calibri"/>
                        <a:ea typeface="Calibri"/>
                        <a:cs typeface="Times New Roman"/>
                      </a:endParaRPr>
                    </a:p>
                    <a:p>
                      <a:pPr algn="just">
                        <a:lnSpc>
                          <a:spcPct val="115000"/>
                        </a:lnSpc>
                        <a:spcAft>
                          <a:spcPts val="0"/>
                        </a:spcAft>
                        <a:tabLst>
                          <a:tab pos="291465" algn="l"/>
                        </a:tabLst>
                      </a:pPr>
                      <a:r>
                        <a:rPr lang="tt-RU" sz="1600" dirty="0">
                          <a:effectLst/>
                          <a:latin typeface="Times New Roman"/>
                          <a:ea typeface="Calibri"/>
                          <a:cs typeface="Times New Roman"/>
                        </a:rPr>
                        <a:t>Татар тормыш-көнкүрешенә кагылышлы </a:t>
                      </a:r>
                      <a:r>
                        <a:rPr lang="tt-RU" sz="1600" dirty="0" smtClean="0">
                          <a:effectLst/>
                          <a:latin typeface="Times New Roman"/>
                          <a:ea typeface="Calibri"/>
                          <a:cs typeface="Times New Roman"/>
                        </a:rPr>
                        <a:t>әйберләр</a:t>
                      </a:r>
                      <a:r>
                        <a:rPr lang="ru-RU" sz="1600" dirty="0" smtClean="0">
                          <a:effectLst/>
                          <a:latin typeface="Calibri"/>
                          <a:ea typeface="Calibri"/>
                          <a:cs typeface="Times New Roman"/>
                        </a:rPr>
                        <a:t>,</a:t>
                      </a:r>
                      <a:r>
                        <a:rPr lang="ru-RU" sz="1600" baseline="0" dirty="0" smtClean="0">
                          <a:effectLst/>
                          <a:latin typeface="Calibri"/>
                          <a:ea typeface="Calibri"/>
                          <a:cs typeface="Times New Roman"/>
                        </a:rPr>
                        <a:t> б</a:t>
                      </a:r>
                      <a:r>
                        <a:rPr lang="tt-RU" sz="1600" dirty="0" smtClean="0">
                          <a:effectLst/>
                          <a:latin typeface="Times New Roman"/>
                          <a:ea typeface="Calibri"/>
                          <a:cs typeface="Times New Roman"/>
                        </a:rPr>
                        <a:t>алалар өчен матур </a:t>
                      </a:r>
                      <a:r>
                        <a:rPr lang="tt-RU" sz="1600" dirty="0">
                          <a:effectLst/>
                          <a:latin typeface="Times New Roman"/>
                          <a:ea typeface="Calibri"/>
                          <a:cs typeface="Times New Roman"/>
                        </a:rPr>
                        <a:t>әдәбияты</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6057">
                <a:tc>
                  <a:txBody>
                    <a:bodyPr/>
                    <a:lstStyle/>
                    <a:p>
                      <a:pPr algn="just">
                        <a:lnSpc>
                          <a:spcPct val="115000"/>
                        </a:lnSpc>
                        <a:spcAft>
                          <a:spcPts val="0"/>
                        </a:spcAft>
                      </a:pPr>
                      <a:r>
                        <a:rPr lang="tt-RU" sz="1600" dirty="0">
                          <a:effectLst/>
                          <a:latin typeface="Times New Roman"/>
                          <a:ea typeface="Calibri"/>
                          <a:cs typeface="Times New Roman"/>
                        </a:rPr>
                        <a:t> </a:t>
                      </a:r>
                      <a:r>
                        <a:rPr lang="ru-RU" sz="1600" b="1" dirty="0">
                          <a:effectLst/>
                          <a:latin typeface="Times New Roman"/>
                          <a:ea typeface="Calibri"/>
                          <a:cs typeface="Times New Roman"/>
                        </a:rPr>
                        <a:t>«</a:t>
                      </a:r>
                      <a:r>
                        <a:rPr lang="tt-RU" sz="1600" b="1" dirty="0">
                          <a:effectLst/>
                          <a:latin typeface="Times New Roman"/>
                          <a:ea typeface="Calibri"/>
                          <a:cs typeface="Times New Roman"/>
                        </a:rPr>
                        <a:t>Китап почмагы</a:t>
                      </a:r>
                      <a:r>
                        <a:rPr lang="ru-RU" sz="1600" b="1" dirty="0">
                          <a:effectLst/>
                          <a:latin typeface="Times New Roman"/>
                          <a:ea typeface="Calibri"/>
                          <a:cs typeface="Times New Roman"/>
                        </a:rPr>
                        <a:t>» </a:t>
                      </a:r>
                      <a:r>
                        <a:rPr lang="tt-RU" sz="1600" b="1" dirty="0">
                          <a:effectLst/>
                          <a:latin typeface="Times New Roman"/>
                          <a:ea typeface="Calibri"/>
                          <a:cs typeface="Times New Roman"/>
                        </a:rPr>
                        <a:t>микро-үзәге</a:t>
                      </a:r>
                      <a:endParaRPr lang="ru-RU" sz="1600" b="1"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t-RU" sz="1600">
                          <a:effectLst/>
                          <a:latin typeface="Times New Roman"/>
                          <a:ea typeface="Calibri"/>
                          <a:cs typeface="Times New Roman"/>
                        </a:rPr>
                        <a:t>Китап белән мөстәкыйль рәвештә эшләү, кирәкле мәгълүматны эзләп табу  күнекмәләрен  формалаштыру. </a:t>
                      </a:r>
                      <a:endParaRPr lang="ru-RU" sz="160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91465" algn="l"/>
                        </a:tabLst>
                      </a:pPr>
                      <a:r>
                        <a:rPr lang="tt-RU" sz="1600" dirty="0">
                          <a:effectLst/>
                          <a:latin typeface="Times New Roman"/>
                          <a:ea typeface="Calibri"/>
                          <a:cs typeface="Times New Roman"/>
                        </a:rPr>
                        <a:t>Балалар яшь үзенчәлекләренә нигезләнгән матур әдәбият</a:t>
                      </a:r>
                      <a:endParaRPr lang="ru-RU" sz="1600" dirty="0">
                        <a:effectLst/>
                        <a:latin typeface="Calibri"/>
                        <a:ea typeface="Calibri"/>
                        <a:cs typeface="Times New Roman"/>
                      </a:endParaRPr>
                    </a:p>
                    <a:p>
                      <a:pPr algn="just">
                        <a:lnSpc>
                          <a:spcPct val="115000"/>
                        </a:lnSpc>
                        <a:spcAft>
                          <a:spcPts val="0"/>
                        </a:spcAft>
                        <a:tabLst>
                          <a:tab pos="291465" algn="l"/>
                        </a:tabLst>
                      </a:pPr>
                      <a:r>
                        <a:rPr lang="tt-RU" sz="1600" dirty="0">
                          <a:effectLst/>
                          <a:latin typeface="Times New Roman"/>
                          <a:ea typeface="Calibri"/>
                          <a:cs typeface="Times New Roman"/>
                        </a:rPr>
                        <a:t>Әйләнә-тирә дөнья һәм матур әдәбият белән танышу буенча иллюстрацияләр</a:t>
                      </a:r>
                      <a:endParaRPr lang="ru-RU" sz="1600" dirty="0">
                        <a:effectLst/>
                        <a:latin typeface="Calibri"/>
                        <a:ea typeface="Calibri"/>
                        <a:cs typeface="Times New Roman"/>
                      </a:endParaRPr>
                    </a:p>
                    <a:p>
                      <a:pPr algn="just">
                        <a:lnSpc>
                          <a:spcPct val="115000"/>
                        </a:lnSpc>
                        <a:spcAft>
                          <a:spcPts val="0"/>
                        </a:spcAft>
                        <a:tabLst>
                          <a:tab pos="291465" algn="l"/>
                        </a:tabLst>
                      </a:pPr>
                      <a:r>
                        <a:rPr lang="tt-RU" sz="1600" dirty="0">
                          <a:effectLst/>
                          <a:latin typeface="Times New Roman"/>
                          <a:ea typeface="Calibri"/>
                          <a:cs typeface="Times New Roman"/>
                        </a:rPr>
                        <a:t>Рәссам-иллюстраторлар турында материал Шагыйрь, язучыларның портретлары (зурлар </a:t>
                      </a:r>
                      <a:r>
                        <a:rPr lang="tt-RU" sz="1600" dirty="0" smtClean="0">
                          <a:effectLst/>
                          <a:latin typeface="Times New Roman"/>
                          <a:ea typeface="Calibri"/>
                          <a:cs typeface="Times New Roman"/>
                        </a:rPr>
                        <a:t>төркеме),</a:t>
                      </a:r>
                      <a:r>
                        <a:rPr lang="tt-RU" sz="1600" baseline="0" dirty="0" smtClean="0">
                          <a:effectLst/>
                          <a:latin typeface="Times New Roman"/>
                          <a:ea typeface="Calibri"/>
                          <a:cs typeface="Times New Roman"/>
                        </a:rPr>
                        <a:t> т</a:t>
                      </a:r>
                      <a:r>
                        <a:rPr lang="ru-RU" sz="1600" dirty="0" smtClean="0">
                          <a:effectLst/>
                          <a:latin typeface="Times New Roman"/>
                          <a:ea typeface="Calibri"/>
                          <a:cs typeface="Times New Roman"/>
                        </a:rPr>
                        <a:t>емати</a:t>
                      </a:r>
                      <a:r>
                        <a:rPr lang="tt-RU" sz="1600" dirty="0">
                          <a:effectLst/>
                          <a:latin typeface="Times New Roman"/>
                          <a:ea typeface="Calibri"/>
                          <a:cs typeface="Times New Roman"/>
                        </a:rPr>
                        <a:t>к күргәзмәләр</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112486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16632"/>
            <a:ext cx="8686800" cy="936104"/>
          </a:xfrm>
        </p:spPr>
        <p:txBody>
          <a:bodyPr>
            <a:noAutofit/>
          </a:bodyPr>
          <a:lstStyle/>
          <a:p>
            <a:pPr algn="ctr"/>
            <a:r>
              <a:rPr lang="ru-RU" sz="2800" b="1" dirty="0">
                <a:latin typeface="Times New Roman" panose="02020603050405020304" pitchFamily="18" charset="0"/>
                <a:cs typeface="Times New Roman" panose="02020603050405020304" pitchFamily="18" charset="0"/>
              </a:rPr>
              <a:t>төркем бүләмәләренең предметлы-үстерелешле тирәлеге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4034797142"/>
              </p:ext>
            </p:extLst>
          </p:nvPr>
        </p:nvGraphicFramePr>
        <p:xfrm>
          <a:off x="107505" y="1124745"/>
          <a:ext cx="8928992" cy="5611843"/>
        </p:xfrm>
        <a:graphic>
          <a:graphicData uri="http://schemas.openxmlformats.org/drawingml/2006/table">
            <a:tbl>
              <a:tblPr firstRow="1" firstCol="1" lastRow="1" lastCol="1" bandRow="1" bandCol="1"/>
              <a:tblGrid>
                <a:gridCol w="1759937"/>
                <a:gridCol w="112270"/>
                <a:gridCol w="2688337"/>
                <a:gridCol w="4368448"/>
              </a:tblGrid>
              <a:tr h="253987">
                <a:tc>
                  <a:txBody>
                    <a:bodyPr/>
                    <a:lstStyle/>
                    <a:p>
                      <a:pPr algn="ctr">
                        <a:lnSpc>
                          <a:spcPct val="115000"/>
                        </a:lnSpc>
                        <a:spcAft>
                          <a:spcPts val="0"/>
                        </a:spcAft>
                      </a:pPr>
                      <a:r>
                        <a:rPr lang="tt-RU" sz="1600" b="1" dirty="0">
                          <a:effectLst/>
                          <a:latin typeface="Times New Roman"/>
                          <a:ea typeface="Calibri"/>
                          <a:cs typeface="Times New Roman"/>
                        </a:rPr>
                        <a:t>Бүлмә төре</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indent="21590" algn="ctr">
                        <a:lnSpc>
                          <a:spcPct val="115000"/>
                        </a:lnSpc>
                        <a:spcAft>
                          <a:spcPts val="0"/>
                        </a:spcAft>
                      </a:pPr>
                      <a:r>
                        <a:rPr lang="tt-RU" sz="1600" b="1">
                          <a:effectLst/>
                          <a:latin typeface="Times New Roman"/>
                          <a:ea typeface="Calibri"/>
                          <a:cs typeface="Times New Roman"/>
                        </a:rPr>
                        <a:t>Төп кулланылышы</a:t>
                      </a:r>
                      <a:endParaRPr lang="ru-RU" sz="160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indent="21590" algn="ctr">
                        <a:lnSpc>
                          <a:spcPct val="115000"/>
                        </a:lnSpc>
                        <a:spcAft>
                          <a:spcPts val="0"/>
                        </a:spcAft>
                      </a:pPr>
                      <a:r>
                        <a:rPr lang="tt-RU" sz="1600" b="1">
                          <a:effectLst/>
                          <a:latin typeface="Times New Roman"/>
                          <a:ea typeface="Calibri"/>
                          <a:cs typeface="Times New Roman"/>
                        </a:rPr>
                        <a:t>Җиһазлау</a:t>
                      </a:r>
                      <a:endParaRPr lang="ru-RU" sz="160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3987">
                <a:tc gridSpan="4">
                  <a:txBody>
                    <a:bodyPr/>
                    <a:lstStyle/>
                    <a:p>
                      <a:pPr algn="ctr">
                        <a:lnSpc>
                          <a:spcPct val="115000"/>
                        </a:lnSpc>
                        <a:spcAft>
                          <a:spcPts val="0"/>
                        </a:spcAft>
                      </a:pPr>
                      <a:r>
                        <a:rPr lang="tt-RU" sz="1600" b="1" i="0" dirty="0" smtClean="0">
                          <a:effectLst/>
                          <a:latin typeface="Times New Roman"/>
                          <a:ea typeface="Calibri"/>
                          <a:cs typeface="Times New Roman"/>
                        </a:rPr>
                        <a:t>Төркемнәрдәге</a:t>
                      </a:r>
                      <a:r>
                        <a:rPr lang="tt-RU" sz="1600" b="1" i="1" dirty="0" smtClean="0">
                          <a:effectLst/>
                          <a:latin typeface="Times New Roman"/>
                          <a:ea typeface="Calibri"/>
                          <a:cs typeface="Times New Roman"/>
                        </a:rPr>
                        <a:t> </a:t>
                      </a:r>
                      <a:r>
                        <a:rPr lang="tt-RU" sz="1600" b="1" i="0" dirty="0">
                          <a:effectLst/>
                          <a:latin typeface="Times New Roman"/>
                          <a:ea typeface="Calibri"/>
                          <a:cs typeface="Times New Roman"/>
                        </a:rPr>
                        <a:t>предметлы-үстерелешле</a:t>
                      </a:r>
                      <a:r>
                        <a:rPr lang="tt-RU" sz="1600" b="1" i="1" dirty="0">
                          <a:effectLst/>
                          <a:latin typeface="Times New Roman"/>
                          <a:ea typeface="Calibri"/>
                          <a:cs typeface="Times New Roman"/>
                        </a:rPr>
                        <a:t> </a:t>
                      </a:r>
                      <a:r>
                        <a:rPr lang="tt-RU" sz="1600" b="1" i="0" dirty="0">
                          <a:effectLst/>
                          <a:latin typeface="Times New Roman"/>
                          <a:ea typeface="Calibri"/>
                          <a:cs typeface="Times New Roman"/>
                        </a:rPr>
                        <a:t>тирәлек</a:t>
                      </a:r>
                      <a:endParaRPr lang="ru-RU" sz="1600" b="1" i="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1089513">
                <a:tc gridSpan="2">
                  <a:txBody>
                    <a:bodyPr/>
                    <a:lstStyle/>
                    <a:p>
                      <a:pPr algn="just">
                        <a:lnSpc>
                          <a:spcPct val="115000"/>
                        </a:lnSpc>
                        <a:spcAft>
                          <a:spcPts val="0"/>
                        </a:spcAft>
                      </a:pPr>
                      <a:r>
                        <a:rPr lang="ru-RU" sz="1600" b="1" dirty="0">
                          <a:effectLst/>
                          <a:latin typeface="Times New Roman"/>
                          <a:ea typeface="Calibri"/>
                          <a:cs typeface="Times New Roman"/>
                        </a:rPr>
                        <a:t>«Театрал</a:t>
                      </a:r>
                      <a:r>
                        <a:rPr lang="tt-RU" sz="1600" b="1" dirty="0">
                          <a:effectLst/>
                          <a:latin typeface="Times New Roman"/>
                          <a:ea typeface="Calibri"/>
                          <a:cs typeface="Times New Roman"/>
                        </a:rPr>
                        <a:t>ьләштерелгән почмак</a:t>
                      </a:r>
                      <a:r>
                        <a:rPr lang="ru-RU" sz="1600" b="1" dirty="0">
                          <a:effectLst/>
                          <a:latin typeface="Times New Roman"/>
                          <a:ea typeface="Calibri"/>
                          <a:cs typeface="Times New Roman"/>
                        </a:rPr>
                        <a:t>» </a:t>
                      </a:r>
                      <a:r>
                        <a:rPr lang="tt-RU" sz="1600" b="1" dirty="0">
                          <a:effectLst/>
                          <a:latin typeface="Times New Roman"/>
                          <a:ea typeface="Calibri"/>
                          <a:cs typeface="Times New Roman"/>
                        </a:rPr>
                        <a:t>микро-үзәге</a:t>
                      </a:r>
                      <a:endParaRPr lang="ru-RU" sz="1600" b="1"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just">
                        <a:lnSpc>
                          <a:spcPct val="115000"/>
                        </a:lnSpc>
                        <a:spcAft>
                          <a:spcPts val="0"/>
                        </a:spcAft>
                      </a:pP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t-RU" sz="1600" dirty="0">
                          <a:effectLst/>
                          <a:latin typeface="Times New Roman"/>
                          <a:ea typeface="Calibri"/>
                          <a:cs typeface="Times New Roman"/>
                        </a:rPr>
                        <a:t>Баланың  иҗади сәләтләрен үстерү, театральләштерелгән тамашаларда үзләрен  күрсәтергә </a:t>
                      </a:r>
                      <a:r>
                        <a:rPr lang="tt-RU" sz="1600" dirty="0" smtClean="0">
                          <a:effectLst/>
                          <a:latin typeface="Times New Roman"/>
                          <a:ea typeface="Calibri"/>
                          <a:cs typeface="Times New Roman"/>
                        </a:rPr>
                        <a:t>мөмкинлек тудыру  </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91465" algn="l"/>
                        </a:tabLst>
                      </a:pPr>
                      <a:r>
                        <a:rPr lang="tt-RU" sz="1600" dirty="0" smtClean="0">
                          <a:effectLst/>
                          <a:latin typeface="Times New Roman"/>
                          <a:ea typeface="Calibri"/>
                          <a:cs typeface="Times New Roman"/>
                        </a:rPr>
                        <a:t>Пәрдәләр</a:t>
                      </a:r>
                      <a:r>
                        <a:rPr lang="ru-RU" sz="1600" dirty="0" smtClean="0">
                          <a:effectLst/>
                          <a:latin typeface="Calibri"/>
                          <a:ea typeface="Calibri"/>
                          <a:cs typeface="Times New Roman"/>
                        </a:rPr>
                        <a:t>,</a:t>
                      </a:r>
                      <a:r>
                        <a:rPr lang="ru-RU" sz="1600" baseline="0" dirty="0" smtClean="0">
                          <a:effectLst/>
                          <a:latin typeface="Calibri"/>
                          <a:ea typeface="Calibri"/>
                          <a:cs typeface="Times New Roman"/>
                        </a:rPr>
                        <a:t> к</a:t>
                      </a:r>
                      <a:r>
                        <a:rPr lang="tt-RU" sz="1600" dirty="0" smtClean="0">
                          <a:effectLst/>
                          <a:latin typeface="Times New Roman"/>
                          <a:ea typeface="Calibri"/>
                          <a:cs typeface="Times New Roman"/>
                        </a:rPr>
                        <a:t>остюм </a:t>
                      </a:r>
                      <a:r>
                        <a:rPr lang="tt-RU" sz="1600" dirty="0">
                          <a:effectLst/>
                          <a:latin typeface="Times New Roman"/>
                          <a:ea typeface="Calibri"/>
                          <a:cs typeface="Times New Roman"/>
                        </a:rPr>
                        <a:t>элементлары</a:t>
                      </a:r>
                      <a:endParaRPr lang="ru-RU" sz="1600" dirty="0">
                        <a:effectLst/>
                        <a:latin typeface="Calibri"/>
                        <a:ea typeface="Calibri"/>
                        <a:cs typeface="Times New Roman"/>
                      </a:endParaRPr>
                    </a:p>
                    <a:p>
                      <a:pPr algn="just">
                        <a:lnSpc>
                          <a:spcPct val="115000"/>
                        </a:lnSpc>
                        <a:spcAft>
                          <a:spcPts val="0"/>
                        </a:spcAft>
                        <a:tabLst>
                          <a:tab pos="291465" algn="l"/>
                        </a:tabLst>
                      </a:pPr>
                      <a:r>
                        <a:rPr lang="tt-RU" sz="1600" dirty="0">
                          <a:effectLst/>
                          <a:latin typeface="Times New Roman"/>
                          <a:ea typeface="Calibri"/>
                          <a:cs typeface="Times New Roman"/>
                        </a:rPr>
                        <a:t>Төрле театрлар (яшь үзенчәлекләрен бәйле </a:t>
                      </a:r>
                      <a:r>
                        <a:rPr lang="tt-RU" sz="1600" dirty="0" smtClean="0">
                          <a:effectLst/>
                          <a:latin typeface="Times New Roman"/>
                          <a:ea typeface="Calibri"/>
                          <a:cs typeface="Times New Roman"/>
                        </a:rPr>
                        <a:t>рәвештә),</a:t>
                      </a:r>
                      <a:r>
                        <a:rPr lang="tt-RU" sz="1600" baseline="0" dirty="0" smtClean="0">
                          <a:effectLst/>
                          <a:latin typeface="Times New Roman"/>
                          <a:ea typeface="Calibri"/>
                          <a:cs typeface="Times New Roman"/>
                        </a:rPr>
                        <a:t> д</a:t>
                      </a:r>
                      <a:r>
                        <a:rPr lang="tt-RU" sz="1600" dirty="0" smtClean="0">
                          <a:effectLst/>
                          <a:latin typeface="Times New Roman"/>
                          <a:ea typeface="Calibri"/>
                          <a:cs typeface="Times New Roman"/>
                        </a:rPr>
                        <a:t>екорация </a:t>
                      </a:r>
                      <a:r>
                        <a:rPr lang="tt-RU" sz="1600" dirty="0">
                          <a:effectLst/>
                          <a:latin typeface="Times New Roman"/>
                          <a:ea typeface="Calibri"/>
                          <a:cs typeface="Times New Roman"/>
                        </a:rPr>
                        <a:t>предметлары</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7127">
                <a:tc gridSpan="2">
                  <a:txBody>
                    <a:bodyPr/>
                    <a:lstStyle/>
                    <a:p>
                      <a:pPr algn="just">
                        <a:lnSpc>
                          <a:spcPct val="115000"/>
                        </a:lnSpc>
                        <a:spcAft>
                          <a:spcPts val="0"/>
                        </a:spcAft>
                      </a:pPr>
                      <a:r>
                        <a:rPr lang="tt-RU" sz="1600" b="1" dirty="0">
                          <a:effectLst/>
                          <a:latin typeface="Times New Roman"/>
                          <a:ea typeface="Calibri"/>
                          <a:cs typeface="Times New Roman"/>
                        </a:rPr>
                        <a:t> </a:t>
                      </a:r>
                      <a:r>
                        <a:rPr lang="ru-RU" sz="1600" b="1" dirty="0">
                          <a:effectLst/>
                          <a:latin typeface="Times New Roman"/>
                          <a:ea typeface="Calibri"/>
                          <a:cs typeface="Times New Roman"/>
                        </a:rPr>
                        <a:t>«</a:t>
                      </a:r>
                      <a:r>
                        <a:rPr lang="tt-RU" sz="1600" b="1" dirty="0">
                          <a:effectLst/>
                          <a:latin typeface="Times New Roman"/>
                          <a:ea typeface="Calibri"/>
                          <a:cs typeface="Times New Roman"/>
                        </a:rPr>
                        <a:t>Иҗади остаханә</a:t>
                      </a:r>
                      <a:r>
                        <a:rPr lang="ru-RU" sz="1600" b="1" dirty="0">
                          <a:effectLst/>
                          <a:latin typeface="Times New Roman"/>
                          <a:ea typeface="Calibri"/>
                          <a:cs typeface="Times New Roman"/>
                        </a:rPr>
                        <a:t>» </a:t>
                      </a:r>
                      <a:r>
                        <a:rPr lang="tt-RU" sz="1600" b="1" dirty="0">
                          <a:effectLst/>
                          <a:latin typeface="Times New Roman"/>
                          <a:ea typeface="Calibri"/>
                          <a:cs typeface="Times New Roman"/>
                        </a:rPr>
                        <a:t>микро-үзәге</a:t>
                      </a:r>
                      <a:endParaRPr lang="ru-RU" sz="1600" b="1"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just">
                        <a:lnSpc>
                          <a:spcPct val="115000"/>
                        </a:lnSpc>
                        <a:spcAft>
                          <a:spcPts val="0"/>
                        </a:spcAft>
                      </a:pP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t-RU" sz="1600" dirty="0">
                          <a:effectLst/>
                          <a:latin typeface="Times New Roman"/>
                          <a:ea typeface="Calibri"/>
                          <a:cs typeface="Times New Roman"/>
                        </a:rPr>
                        <a:t>Нәтиҗәле эшчәнлектә танып-белү тәҗрибәсен камилләштерү.  </a:t>
                      </a:r>
                      <a:r>
                        <a:rPr lang="ru-RU" sz="1600" dirty="0">
                          <a:effectLst/>
                          <a:latin typeface="Times New Roman"/>
                          <a:ea typeface="Calibri"/>
                          <a:cs typeface="Times New Roman"/>
                        </a:rPr>
                        <a:t>Җитезлек, иҗадилыкларын үстерү.</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91465" algn="l"/>
                        </a:tabLst>
                      </a:pPr>
                      <a:r>
                        <a:rPr lang="tt-RU" sz="1600" dirty="0">
                          <a:effectLst/>
                          <a:latin typeface="Times New Roman"/>
                          <a:ea typeface="Calibri"/>
                          <a:cs typeface="Times New Roman"/>
                        </a:rPr>
                        <a:t>Төрле формат, төрле төс, төрле формадагы кәгазъ</a:t>
                      </a:r>
                      <a:endParaRPr lang="ru-RU" sz="1600" dirty="0">
                        <a:effectLst/>
                        <a:latin typeface="Calibri"/>
                        <a:ea typeface="Calibri"/>
                        <a:cs typeface="Times New Roman"/>
                      </a:endParaRPr>
                    </a:p>
                    <a:p>
                      <a:pPr algn="just">
                        <a:lnSpc>
                          <a:spcPct val="115000"/>
                        </a:lnSpc>
                        <a:spcAft>
                          <a:spcPts val="0"/>
                        </a:spcAft>
                        <a:tabLst>
                          <a:tab pos="291465" algn="l"/>
                        </a:tabLst>
                      </a:pPr>
                      <a:r>
                        <a:rPr lang="tt-RU" sz="1600" dirty="0">
                          <a:effectLst/>
                          <a:latin typeface="Times New Roman"/>
                          <a:ea typeface="Calibri"/>
                          <a:cs typeface="Times New Roman"/>
                        </a:rPr>
                        <a:t>Кирәкле күләмдәге төсле карандашлар, краскалар, пумалалар, чүпрәкләр, пластилин (стек, әвәләү өчен такталар). </a:t>
                      </a:r>
                      <a:endParaRPr lang="ru-RU" sz="1600" dirty="0">
                        <a:effectLst/>
                        <a:latin typeface="Calibri"/>
                        <a:ea typeface="Calibri"/>
                        <a:cs typeface="Times New Roman"/>
                      </a:endParaRPr>
                    </a:p>
                    <a:p>
                      <a:pPr algn="just">
                        <a:lnSpc>
                          <a:spcPct val="115000"/>
                        </a:lnSpc>
                        <a:spcAft>
                          <a:spcPts val="0"/>
                        </a:spcAft>
                        <a:tabLst>
                          <a:tab pos="291465" algn="l"/>
                        </a:tabLst>
                      </a:pPr>
                      <a:r>
                        <a:rPr lang="tt-RU" sz="1600" dirty="0">
                          <a:effectLst/>
                          <a:latin typeface="Times New Roman"/>
                          <a:ea typeface="Calibri"/>
                          <a:cs typeface="Times New Roman"/>
                        </a:rPr>
                        <a:t>Төсле кәгазъ һәм </a:t>
                      </a:r>
                      <a:r>
                        <a:rPr lang="tt-RU" sz="1600" dirty="0" smtClean="0">
                          <a:effectLst/>
                          <a:latin typeface="Times New Roman"/>
                          <a:ea typeface="Calibri"/>
                          <a:cs typeface="Times New Roman"/>
                        </a:rPr>
                        <a:t>картон</a:t>
                      </a:r>
                      <a:r>
                        <a:rPr lang="ru-RU" sz="1600" dirty="0" smtClean="0">
                          <a:effectLst/>
                          <a:latin typeface="Calibri"/>
                          <a:ea typeface="Calibri"/>
                          <a:cs typeface="Times New Roman"/>
                        </a:rPr>
                        <a:t>,</a:t>
                      </a:r>
                      <a:r>
                        <a:rPr lang="ru-RU" sz="1600" baseline="0" dirty="0" smtClean="0">
                          <a:effectLst/>
                          <a:latin typeface="Calibri"/>
                          <a:ea typeface="Calibri"/>
                          <a:cs typeface="Times New Roman"/>
                        </a:rPr>
                        <a:t> к</a:t>
                      </a:r>
                      <a:r>
                        <a:rPr lang="tt-RU" sz="1600" dirty="0" smtClean="0">
                          <a:effectLst/>
                          <a:latin typeface="Times New Roman"/>
                          <a:ea typeface="Calibri"/>
                          <a:cs typeface="Times New Roman"/>
                        </a:rPr>
                        <a:t>исеп </a:t>
                      </a:r>
                      <a:r>
                        <a:rPr lang="tt-RU" sz="1600" dirty="0">
                          <a:effectLst/>
                          <a:latin typeface="Times New Roman"/>
                          <a:ea typeface="Calibri"/>
                          <a:cs typeface="Times New Roman"/>
                        </a:rPr>
                        <a:t>ябыштыру өчен төсле кәгазъ, картон, кайчылар, чүпрәкләр.</a:t>
                      </a:r>
                      <a:endParaRPr lang="ru-RU" sz="1600" dirty="0">
                        <a:effectLst/>
                        <a:latin typeface="Calibri"/>
                        <a:ea typeface="Calibri"/>
                        <a:cs typeface="Times New Roman"/>
                      </a:endParaRPr>
                    </a:p>
                    <a:p>
                      <a:pPr algn="just">
                        <a:lnSpc>
                          <a:spcPct val="115000"/>
                        </a:lnSpc>
                        <a:spcAft>
                          <a:spcPts val="0"/>
                        </a:spcAft>
                        <a:tabLst>
                          <a:tab pos="291465" algn="l"/>
                        </a:tabLst>
                      </a:pPr>
                      <a:r>
                        <a:rPr lang="tt-RU" sz="1600" dirty="0">
                          <a:effectLst/>
                          <a:latin typeface="Times New Roman"/>
                          <a:ea typeface="Calibri"/>
                          <a:cs typeface="Times New Roman"/>
                        </a:rPr>
                        <a:t>Өстәмә материал (фольга, конфет кәгазъләре һ.б )</a:t>
                      </a:r>
                      <a:endParaRPr lang="ru-RU" sz="1600" dirty="0">
                        <a:effectLst/>
                        <a:latin typeface="Calibri"/>
                        <a:ea typeface="Calibri"/>
                        <a:cs typeface="Times New Roman"/>
                      </a:endParaRPr>
                    </a:p>
                    <a:p>
                      <a:pPr algn="just">
                        <a:lnSpc>
                          <a:spcPct val="115000"/>
                        </a:lnSpc>
                        <a:spcAft>
                          <a:spcPts val="0"/>
                        </a:spcAft>
                        <a:tabLst>
                          <a:tab pos="291465" algn="l"/>
                        </a:tabLst>
                      </a:pPr>
                      <a:r>
                        <a:rPr lang="tt-RU" sz="1600" dirty="0">
                          <a:effectLst/>
                          <a:latin typeface="Times New Roman"/>
                          <a:ea typeface="Calibri"/>
                          <a:cs typeface="Times New Roman"/>
                        </a:rPr>
                        <a:t>Балаларның үзләренең һәм әти-әниләре белән эшләгән эшләре өчен күргәзмәләр ясау урыны </a:t>
                      </a:r>
                      <a:endParaRPr lang="ru-RU" sz="1600" dirty="0">
                        <a:effectLst/>
                        <a:latin typeface="Calibri"/>
                        <a:ea typeface="Calibri"/>
                        <a:cs typeface="Times New Roman"/>
                      </a:endParaRPr>
                    </a:p>
                    <a:p>
                      <a:pPr algn="just">
                        <a:lnSpc>
                          <a:spcPct val="115000"/>
                        </a:lnSpc>
                        <a:spcAft>
                          <a:spcPts val="0"/>
                        </a:spcAft>
                        <a:tabLst>
                          <a:tab pos="291465" algn="l"/>
                        </a:tabLst>
                      </a:pPr>
                      <a:r>
                        <a:rPr lang="tt-RU" sz="1600" dirty="0">
                          <a:effectLst/>
                          <a:latin typeface="Times New Roman"/>
                          <a:ea typeface="Calibri"/>
                          <a:cs typeface="Times New Roman"/>
                        </a:rPr>
                        <a:t>Сәнгать иҗаты әсәрләреннән </a:t>
                      </a:r>
                      <a:r>
                        <a:rPr lang="tt-RU" sz="1600" dirty="0" smtClean="0">
                          <a:effectLst/>
                          <a:latin typeface="Times New Roman"/>
                          <a:ea typeface="Calibri"/>
                          <a:cs typeface="Times New Roman"/>
                        </a:rPr>
                        <a:t>күргәзмә </a:t>
                      </a:r>
                      <a:r>
                        <a:rPr lang="tt-RU" sz="1600" dirty="0">
                          <a:effectLst/>
                          <a:latin typeface="Times New Roman"/>
                          <a:ea typeface="Calibri"/>
                          <a:cs typeface="Times New Roman"/>
                        </a:rPr>
                        <a:t>ясау өчен урын </a:t>
                      </a:r>
                      <a:endParaRPr lang="ru-RU" sz="1600" dirty="0">
                        <a:effectLst/>
                        <a:latin typeface="Calibri"/>
                        <a:ea typeface="Calibri"/>
                        <a:cs typeface="Times New Roman"/>
                      </a:endParaRPr>
                    </a:p>
                    <a:p>
                      <a:pPr algn="just">
                        <a:lnSpc>
                          <a:spcPct val="115000"/>
                        </a:lnSpc>
                        <a:spcAft>
                          <a:spcPts val="0"/>
                        </a:spcAft>
                        <a:tabLst>
                          <a:tab pos="291465" algn="l"/>
                        </a:tabLst>
                      </a:pPr>
                      <a:r>
                        <a:rPr lang="tt-RU" sz="1600" dirty="0" smtClean="0">
                          <a:effectLst/>
                          <a:latin typeface="Times New Roman"/>
                          <a:ea typeface="Calibri"/>
                          <a:cs typeface="Times New Roman"/>
                        </a:rPr>
                        <a:t>Открыткалар</a:t>
                      </a:r>
                      <a:r>
                        <a:rPr lang="tt-RU" sz="1600" dirty="0">
                          <a:effectLst/>
                          <a:latin typeface="Times New Roman"/>
                          <a:ea typeface="Calibri"/>
                          <a:cs typeface="Times New Roman"/>
                        </a:rPr>
                        <a:t>, рәсемнәр, китаплар, иллюстрацияле альбомнар </a:t>
                      </a:r>
                      <a:r>
                        <a:rPr lang="tt-RU" sz="1600" dirty="0" smtClean="0">
                          <a:effectLst/>
                          <a:latin typeface="Times New Roman"/>
                          <a:ea typeface="Calibri"/>
                          <a:cs typeface="Times New Roman"/>
                        </a:rPr>
                        <a:t>җыелмасы,</a:t>
                      </a:r>
                      <a:r>
                        <a:rPr lang="tt-RU" sz="1600" baseline="0" dirty="0" smtClean="0">
                          <a:effectLst/>
                          <a:latin typeface="Times New Roman"/>
                          <a:ea typeface="Calibri"/>
                          <a:cs typeface="Times New Roman"/>
                        </a:rPr>
                        <a:t> м</a:t>
                      </a:r>
                      <a:r>
                        <a:rPr lang="tt-RU" sz="1600" dirty="0" smtClean="0">
                          <a:effectLst/>
                          <a:latin typeface="Times New Roman"/>
                          <a:ea typeface="Calibri"/>
                          <a:cs typeface="Times New Roman"/>
                        </a:rPr>
                        <a:t>илли </a:t>
                      </a:r>
                      <a:r>
                        <a:rPr lang="tt-RU" sz="1600" dirty="0">
                          <a:effectLst/>
                          <a:latin typeface="Times New Roman"/>
                          <a:ea typeface="Calibri"/>
                          <a:cs typeface="Times New Roman"/>
                        </a:rPr>
                        <a:t>кул эшләнмәләре </a:t>
                      </a:r>
                      <a:endParaRPr lang="ru-RU" sz="1600" dirty="0">
                        <a:effectLst/>
                        <a:latin typeface="Calibri"/>
                        <a:ea typeface="Calibri"/>
                        <a:cs typeface="Times New Roman"/>
                      </a:endParaRPr>
                    </a:p>
                  </a:txBody>
                  <a:tcPr marL="11014" marR="1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0992856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08720"/>
            <a:ext cx="8686800" cy="5832648"/>
          </a:xfrm>
        </p:spPr>
        <p:txBody>
          <a:bodyPr>
            <a:normAutofit/>
          </a:bodyPr>
          <a:lstStyle/>
          <a:p>
            <a:pPr marL="0" indent="363538" algn="just">
              <a:lnSpc>
                <a:spcPct val="115000"/>
              </a:lnSpc>
              <a:spcAft>
                <a:spcPts val="0"/>
              </a:spcAft>
              <a:buNone/>
            </a:pPr>
            <a:r>
              <a:rPr lang="tt-RU" b="1" dirty="0" smtClean="0">
                <a:latin typeface="Times New Roman"/>
                <a:ea typeface="Calibri"/>
                <a:cs typeface="Times New Roman"/>
              </a:rPr>
              <a:t>Программада</a:t>
            </a:r>
            <a:r>
              <a:rPr lang="tt-RU" dirty="0" smtClean="0">
                <a:latin typeface="Times New Roman"/>
                <a:ea typeface="Calibri"/>
                <a:cs typeface="Times New Roman"/>
              </a:rPr>
              <a:t> </a:t>
            </a:r>
            <a:r>
              <a:rPr lang="tt-RU" dirty="0">
                <a:latin typeface="Times New Roman"/>
                <a:ea typeface="Calibri"/>
                <a:cs typeface="Times New Roman"/>
              </a:rPr>
              <a:t>баланың шәхесен үстерүгә, балаларның сәламәтлеген ныгытуга һәм саклауга, шулай ук мәктәпкәчә яшьтәге балаларда патриотизм, актив тормыш позициясе, тормышта килеп туган төрле хәлләрдән чыгу юлларын таба белү, традицион кыйммәтләргә карата хөрмәт кебек сыйфатлар тәрбияләүгә аеруча </a:t>
            </a:r>
            <a:r>
              <a:rPr lang="tt-RU" b="1" dirty="0" smtClean="0">
                <a:latin typeface="Times New Roman"/>
                <a:ea typeface="Calibri"/>
                <a:cs typeface="Times New Roman"/>
              </a:rPr>
              <a:t>зур игътибар </a:t>
            </a:r>
            <a:r>
              <a:rPr lang="tt-RU" b="1" dirty="0">
                <a:latin typeface="Times New Roman"/>
                <a:ea typeface="Calibri"/>
                <a:cs typeface="Times New Roman"/>
              </a:rPr>
              <a:t>бирелә</a:t>
            </a:r>
            <a:r>
              <a:rPr lang="tt-RU" dirty="0">
                <a:latin typeface="Times New Roman"/>
                <a:ea typeface="Calibri"/>
                <a:cs typeface="Times New Roman"/>
              </a:rPr>
              <a:t>. </a:t>
            </a:r>
            <a:endParaRPr lang="ru-RU" sz="2800" dirty="0">
              <a:latin typeface="Calibri"/>
              <a:ea typeface="Calibri"/>
              <a:cs typeface="Times New Roman"/>
            </a:endParaRPr>
          </a:p>
          <a:p>
            <a:endParaRPr lang="ru-RU" dirty="0"/>
          </a:p>
        </p:txBody>
      </p:sp>
    </p:spTree>
    <p:extLst>
      <p:ext uri="{BB962C8B-B14F-4D97-AF65-F5344CB8AC3E}">
        <p14:creationId xmlns:p14="http://schemas.microsoft.com/office/powerpoint/2010/main" val="36618739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Grp="1" noChangeAspect="1"/>
          </p:cNvPicPr>
          <p:nvPr>
            <p:ph type="pic" idx="1"/>
          </p:nvPr>
        </p:nvPicPr>
        <p:blipFill>
          <a:blip r:embed="rId2">
            <a:extLst>
              <a:ext uri="{28A0092B-C50C-407E-A947-70E740481C1C}">
                <a14:useLocalDpi xmlns:a14="http://schemas.microsoft.com/office/drawing/2010/main" val="0"/>
              </a:ext>
            </a:extLst>
          </a:blip>
          <a:srcRect t="13636" b="13636"/>
          <a:stretch>
            <a:fillRect/>
          </a:stretch>
        </p:blipFill>
        <p:spPr>
          <a:xfrm>
            <a:off x="2915816" y="332656"/>
            <a:ext cx="6054814" cy="3941578"/>
          </a:xfrm>
          <a:prstGeom prst="rect">
            <a:avLst/>
          </a:prstGeom>
          <a:ln>
            <a:noFill/>
          </a:ln>
          <a:effectLst>
            <a:softEdge rad="112500"/>
          </a:effectLst>
        </p:spPr>
      </p:pic>
      <p:sp>
        <p:nvSpPr>
          <p:cNvPr id="3" name="Заголовок 2"/>
          <p:cNvSpPr>
            <a:spLocks noGrp="1"/>
          </p:cNvSpPr>
          <p:nvPr>
            <p:ph type="title"/>
          </p:nvPr>
        </p:nvSpPr>
        <p:spPr>
          <a:xfrm>
            <a:off x="381000" y="4993760"/>
            <a:ext cx="5775176" cy="522288"/>
          </a:xfrm>
        </p:spPr>
        <p:txBody>
          <a:bodyPr>
            <a:noAutofit/>
          </a:bodyPr>
          <a:lstStyle/>
          <a:p>
            <a:pPr algn="ctr"/>
            <a:r>
              <a:rPr lang="en-US" sz="4400" dirty="0" smtClean="0">
                <a:latin typeface="Times New Roman" panose="02020603050405020304" pitchFamily="18" charset="0"/>
                <a:cs typeface="Times New Roman" panose="02020603050405020304" pitchFamily="18" charset="0"/>
              </a:rPr>
              <a:t>I</a:t>
            </a:r>
            <a:r>
              <a:rPr lang="ru-RU" sz="4400" dirty="0" smtClean="0">
                <a:latin typeface="Times New Roman" panose="02020603050405020304" pitchFamily="18" charset="0"/>
                <a:cs typeface="Times New Roman" panose="02020603050405020304" pitchFamily="18" charset="0"/>
              </a:rPr>
              <a:t>. МАКСАТЛАР    </a:t>
            </a:r>
            <a:r>
              <a:rPr lang="tt-RU" sz="4400" dirty="0" smtClean="0">
                <a:latin typeface="Times New Roman" panose="02020603050405020304" pitchFamily="18" charset="0"/>
                <a:cs typeface="Times New Roman" panose="02020603050405020304" pitchFamily="18" charset="0"/>
              </a:rPr>
              <a:t>БҮЛЕГЕ</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09056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42852"/>
            <a:ext cx="8208912" cy="1000132"/>
          </a:xfrm>
        </p:spPr>
        <p:txBody>
          <a:bodyPr>
            <a:normAutofit fontScale="90000"/>
          </a:bodyPr>
          <a:lstStyle/>
          <a:p>
            <a:pPr marL="0" indent="0" algn="ctr" defTabSz="265113">
              <a:buNone/>
            </a:pPr>
            <a:r>
              <a:rPr lang="tt-RU" sz="3200" b="1" dirty="0" smtClean="0">
                <a:latin typeface="Times New Roman" panose="02020603050405020304" pitchFamily="18" charset="0"/>
                <a:cs typeface="Times New Roman" panose="02020603050405020304" pitchFamily="18" charset="0"/>
              </a:rPr>
              <a:t>прогамманы тормышка ашыруның максатлары һәм бурычлары</a:t>
            </a:r>
            <a:endParaRPr lang="ru-RU" sz="3200" b="1" dirty="0">
              <a:latin typeface="Times New Roman" panose="02020603050405020304" pitchFamily="18" charset="0"/>
              <a:cs typeface="Times New Roman" panose="02020603050405020304" pitchFamily="18" charset="0"/>
            </a:endParaRPr>
          </a:p>
        </p:txBody>
      </p:sp>
      <p:sp>
        <p:nvSpPr>
          <p:cNvPr id="6" name="Объект 5"/>
          <p:cNvSpPr>
            <a:spLocks noGrp="1"/>
          </p:cNvSpPr>
          <p:nvPr>
            <p:ph idx="1"/>
          </p:nvPr>
        </p:nvSpPr>
        <p:spPr>
          <a:xfrm>
            <a:off x="0" y="1268760"/>
            <a:ext cx="9144000" cy="5472608"/>
          </a:xfrm>
        </p:spPr>
        <p:txBody>
          <a:bodyPr>
            <a:normAutofit fontScale="47500" lnSpcReduction="20000"/>
          </a:bodyPr>
          <a:lstStyle/>
          <a:p>
            <a:pPr marL="0" lvl="0" indent="0" algn="just">
              <a:lnSpc>
                <a:spcPct val="115000"/>
              </a:lnSpc>
              <a:buNone/>
            </a:pPr>
            <a:r>
              <a:rPr lang="tt-RU" sz="5100" dirty="0" smtClean="0">
                <a:solidFill>
                  <a:schemeClr val="tx1"/>
                </a:solidFill>
                <a:latin typeface="Times New Roman"/>
                <a:ea typeface="Calibri"/>
                <a:cs typeface="Times New Roman"/>
              </a:rPr>
              <a:t>1. Балаларның </a:t>
            </a:r>
            <a:r>
              <a:rPr lang="tt-RU" sz="5100" dirty="0">
                <a:solidFill>
                  <a:schemeClr val="tx1"/>
                </a:solidFill>
                <a:latin typeface="Times New Roman"/>
                <a:ea typeface="Calibri"/>
                <a:cs typeface="Times New Roman"/>
              </a:rPr>
              <a:t>психик һәм физик сәламәтлекләрен, эмоциональ иминлекләрен  саклау һәм ныгыту;</a:t>
            </a:r>
            <a:endParaRPr lang="ru-RU" sz="4400" dirty="0">
              <a:solidFill>
                <a:schemeClr val="tx1"/>
              </a:solidFill>
              <a:latin typeface="Calibri"/>
              <a:ea typeface="Calibri"/>
              <a:cs typeface="Times New Roman"/>
            </a:endParaRPr>
          </a:p>
          <a:p>
            <a:pPr marL="0" lvl="0" indent="0" algn="just">
              <a:lnSpc>
                <a:spcPct val="115000"/>
              </a:lnSpc>
              <a:buNone/>
              <a:tabLst>
                <a:tab pos="457200" algn="l"/>
              </a:tabLst>
            </a:pPr>
            <a:r>
              <a:rPr lang="tt-RU" sz="5100" dirty="0" smtClean="0">
                <a:solidFill>
                  <a:schemeClr val="tx1"/>
                </a:solidFill>
                <a:latin typeface="Times New Roman"/>
                <a:ea typeface="Calibri"/>
                <a:cs typeface="Times New Roman"/>
              </a:rPr>
              <a:t>2. Тору </a:t>
            </a:r>
            <a:r>
              <a:rPr lang="tt-RU" sz="5100" dirty="0">
                <a:solidFill>
                  <a:schemeClr val="tx1"/>
                </a:solidFill>
                <a:latin typeface="Times New Roman"/>
                <a:ea typeface="Calibri"/>
                <a:cs typeface="Times New Roman"/>
              </a:rPr>
              <a:t>урыны, җенесе, теле, социаль дәрәҗәсе, милләте нинди булуга карамастан, баланың тулы канлы үсеше өчен бертигез дәрәҗәдә мөмкинлекләр тудыру </a:t>
            </a:r>
            <a:r>
              <a:rPr lang="tt-RU" sz="5100" dirty="0" smtClean="0">
                <a:solidFill>
                  <a:schemeClr val="tx1"/>
                </a:solidFill>
                <a:latin typeface="Times New Roman"/>
                <a:ea typeface="Calibri"/>
                <a:cs typeface="Times New Roman"/>
              </a:rPr>
              <a:t>;</a:t>
            </a:r>
            <a:endParaRPr lang="ru-RU" sz="4400" dirty="0">
              <a:solidFill>
                <a:schemeClr val="tx1"/>
              </a:solidFill>
              <a:latin typeface="Calibri"/>
              <a:ea typeface="Calibri"/>
              <a:cs typeface="Times New Roman"/>
            </a:endParaRPr>
          </a:p>
          <a:p>
            <a:pPr marL="0" lvl="0" indent="0" algn="just">
              <a:lnSpc>
                <a:spcPct val="115000"/>
              </a:lnSpc>
              <a:buNone/>
              <a:tabLst>
                <a:tab pos="457200" algn="l"/>
              </a:tabLst>
            </a:pPr>
            <a:r>
              <a:rPr lang="tt-RU" sz="5100" dirty="0" smtClean="0">
                <a:solidFill>
                  <a:schemeClr val="tx1"/>
                </a:solidFill>
                <a:latin typeface="Times New Roman"/>
                <a:ea typeface="Calibri"/>
                <a:cs typeface="Times New Roman"/>
              </a:rPr>
              <a:t>3. Төрле </a:t>
            </a:r>
            <a:r>
              <a:rPr lang="tt-RU" sz="5100" dirty="0">
                <a:solidFill>
                  <a:schemeClr val="tx1"/>
                </a:solidFill>
                <a:latin typeface="Times New Roman"/>
                <a:ea typeface="Calibri"/>
                <a:cs typeface="Times New Roman"/>
              </a:rPr>
              <a:t>дәрәрҗәдәге белем бирү программаларының рамкалары эчендә тормышка ашырыла торган эчтәлек, максатлар һәм бурычларның дәвамчанлыгын булдыру;</a:t>
            </a:r>
            <a:endParaRPr lang="ru-RU" sz="4400" dirty="0">
              <a:solidFill>
                <a:schemeClr val="tx1"/>
              </a:solidFill>
              <a:latin typeface="Calibri"/>
              <a:ea typeface="Calibri"/>
              <a:cs typeface="Times New Roman"/>
            </a:endParaRPr>
          </a:p>
          <a:p>
            <a:pPr marL="0" lvl="0" indent="0" algn="just">
              <a:lnSpc>
                <a:spcPct val="115000"/>
              </a:lnSpc>
              <a:buNone/>
              <a:tabLst>
                <a:tab pos="457200" algn="l"/>
              </a:tabLst>
            </a:pPr>
            <a:r>
              <a:rPr lang="tt-RU" sz="5100" dirty="0" smtClean="0">
                <a:solidFill>
                  <a:schemeClr val="tx1"/>
                </a:solidFill>
                <a:latin typeface="Times New Roman"/>
                <a:ea typeface="Calibri"/>
                <a:cs typeface="Times New Roman"/>
              </a:rPr>
              <a:t>4. Баланың </a:t>
            </a:r>
            <a:r>
              <a:rPr lang="tt-RU" sz="5100" dirty="0">
                <a:solidFill>
                  <a:schemeClr val="tx1"/>
                </a:solidFill>
                <a:latin typeface="Times New Roman"/>
                <a:ea typeface="Calibri"/>
                <a:cs typeface="Times New Roman"/>
              </a:rPr>
              <a:t>яшь һәм индивидуаль үзенчәлекләрен исәпкә алып, аның үсеше өчен уңай шартлар тудыру, һәрбер баланың сәләтен һәм иҗади </a:t>
            </a:r>
            <a:r>
              <a:rPr lang="tt-RU" sz="5100" dirty="0" smtClean="0">
                <a:solidFill>
                  <a:schemeClr val="tx1"/>
                </a:solidFill>
                <a:latin typeface="Times New Roman"/>
                <a:ea typeface="Calibri"/>
                <a:cs typeface="Times New Roman"/>
              </a:rPr>
              <a:t>потенциалын </a:t>
            </a:r>
            <a:r>
              <a:rPr lang="tt-RU" sz="5100" dirty="0">
                <a:solidFill>
                  <a:schemeClr val="tx1"/>
                </a:solidFill>
                <a:latin typeface="Times New Roman"/>
                <a:ea typeface="Calibri"/>
                <a:cs typeface="Times New Roman"/>
              </a:rPr>
              <a:t>күрү һәм алга таба үстерү;</a:t>
            </a:r>
            <a:endParaRPr lang="ru-RU" sz="4400" dirty="0">
              <a:solidFill>
                <a:schemeClr val="tx1"/>
              </a:solidFill>
              <a:latin typeface="Calibri"/>
              <a:ea typeface="Calibri"/>
              <a:cs typeface="Times New Roman"/>
            </a:endParaRPr>
          </a:p>
          <a:p>
            <a:pPr marL="0" lvl="0" indent="0" algn="just">
              <a:lnSpc>
                <a:spcPct val="115000"/>
              </a:lnSpc>
              <a:buNone/>
              <a:tabLst>
                <a:tab pos="457200" algn="l"/>
              </a:tabLst>
            </a:pPr>
            <a:r>
              <a:rPr lang="tt-RU" sz="5100" dirty="0" smtClean="0">
                <a:solidFill>
                  <a:schemeClr val="tx1"/>
                </a:solidFill>
                <a:latin typeface="Times New Roman"/>
                <a:ea typeface="Calibri"/>
                <a:cs typeface="Times New Roman"/>
              </a:rPr>
              <a:t>5. Җәмгыятьтә </a:t>
            </a:r>
            <a:r>
              <a:rPr lang="tt-RU" sz="5100" dirty="0">
                <a:solidFill>
                  <a:schemeClr val="tx1"/>
                </a:solidFill>
                <a:latin typeface="Times New Roman"/>
                <a:ea typeface="Calibri"/>
                <a:cs typeface="Times New Roman"/>
              </a:rPr>
              <a:t>кабул ителгән рухи-әхлакый һәм социокультур кыйммәтләр һәм үзеңне тоту кагыйдәләре нигезендә,  укыту һәм тәрбия бирү процессын бербөтен итеп бирү;  </a:t>
            </a:r>
            <a:endParaRPr lang="ru-RU" sz="4400" dirty="0">
              <a:solidFill>
                <a:schemeClr val="tx1"/>
              </a:solidFill>
              <a:latin typeface="Calibri"/>
              <a:ea typeface="Calibri"/>
              <a:cs typeface="Times New Roman"/>
            </a:endParaRPr>
          </a:p>
          <a:p>
            <a:endParaRPr lang="ru-RU" dirty="0"/>
          </a:p>
        </p:txBody>
      </p:sp>
    </p:spTree>
    <p:extLst>
      <p:ext uri="{BB962C8B-B14F-4D97-AF65-F5344CB8AC3E}">
        <p14:creationId xmlns:p14="http://schemas.microsoft.com/office/powerpoint/2010/main" val="18896113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0"/>
            <a:ext cx="8686800" cy="1214422"/>
          </a:xfrm>
        </p:spPr>
        <p:txBody>
          <a:bodyPr>
            <a:normAutofit/>
          </a:bodyPr>
          <a:lstStyle/>
          <a:p>
            <a:pPr algn="ctr"/>
            <a:r>
              <a:rPr lang="tt-RU" sz="2900" b="1" dirty="0">
                <a:solidFill>
                  <a:srgbClr val="4E3B30"/>
                </a:solidFill>
                <a:latin typeface="Times New Roman" panose="02020603050405020304" pitchFamily="18" charset="0"/>
                <a:cs typeface="Times New Roman" panose="02020603050405020304" pitchFamily="18" charset="0"/>
              </a:rPr>
              <a:t>прогамманы тормышка ашыруның максатлары һәм </a:t>
            </a:r>
            <a:r>
              <a:rPr lang="tt-RU" sz="2900" b="1" dirty="0" smtClean="0">
                <a:solidFill>
                  <a:srgbClr val="4E3B30"/>
                </a:solidFill>
                <a:latin typeface="Times New Roman" panose="02020603050405020304" pitchFamily="18" charset="0"/>
                <a:cs typeface="Times New Roman" panose="02020603050405020304" pitchFamily="18" charset="0"/>
              </a:rPr>
              <a:t>бурычлары</a:t>
            </a:r>
            <a:endParaRPr lang="ru-RU" b="1" dirty="0"/>
          </a:p>
        </p:txBody>
      </p:sp>
      <p:sp>
        <p:nvSpPr>
          <p:cNvPr id="3" name="Объект 2"/>
          <p:cNvSpPr>
            <a:spLocks noGrp="1"/>
          </p:cNvSpPr>
          <p:nvPr>
            <p:ph idx="1"/>
          </p:nvPr>
        </p:nvSpPr>
        <p:spPr>
          <a:xfrm>
            <a:off x="0" y="1124744"/>
            <a:ext cx="9036496" cy="5544616"/>
          </a:xfrm>
        </p:spPr>
        <p:txBody>
          <a:bodyPr>
            <a:noAutofit/>
          </a:bodyPr>
          <a:lstStyle/>
          <a:p>
            <a:pPr marL="0" lvl="0" indent="0" algn="just">
              <a:buClr>
                <a:srgbClr val="F0A22E"/>
              </a:buClr>
              <a:buNone/>
              <a:tabLst>
                <a:tab pos="457200" algn="l"/>
              </a:tabLst>
            </a:pPr>
            <a:r>
              <a:rPr lang="tt-RU" sz="2000" dirty="0" smtClean="0">
                <a:solidFill>
                  <a:prstClr val="black"/>
                </a:solidFill>
                <a:latin typeface="Times New Roman"/>
                <a:ea typeface="Calibri"/>
                <a:cs typeface="Times New Roman"/>
              </a:rPr>
              <a:t>6. </a:t>
            </a:r>
            <a:r>
              <a:rPr lang="tt-RU" sz="2400" dirty="0">
                <a:solidFill>
                  <a:prstClr val="black"/>
                </a:solidFill>
                <a:latin typeface="Times New Roman"/>
                <a:ea typeface="Calibri"/>
                <a:cs typeface="Times New Roman"/>
              </a:rPr>
              <a:t>Б</a:t>
            </a:r>
            <a:r>
              <a:rPr lang="tt-RU" sz="2400" dirty="0" smtClean="0">
                <a:solidFill>
                  <a:prstClr val="black"/>
                </a:solidFill>
                <a:latin typeface="Times New Roman"/>
                <a:ea typeface="Calibri"/>
                <a:cs typeface="Times New Roman"/>
              </a:rPr>
              <a:t>ала </a:t>
            </a:r>
            <a:r>
              <a:rPr lang="tt-RU" sz="2400" dirty="0">
                <a:solidFill>
                  <a:prstClr val="black"/>
                </a:solidFill>
                <a:latin typeface="Times New Roman"/>
                <a:ea typeface="Calibri"/>
                <a:cs typeface="Times New Roman"/>
              </a:rPr>
              <a:t>шәхесенең гомум культурасын, шулай ук сәламәт тормыш алып бару кыйммәтләрен формалаштыру; социаль, әхлакый, эстетик, интеллектуаль, физик сәләтләрен үстерү; </a:t>
            </a:r>
            <a:endParaRPr lang="tt-RU" sz="2400" dirty="0" smtClean="0">
              <a:solidFill>
                <a:prstClr val="black"/>
              </a:solidFill>
              <a:latin typeface="Times New Roman"/>
              <a:ea typeface="Calibri"/>
              <a:cs typeface="Times New Roman"/>
            </a:endParaRPr>
          </a:p>
          <a:p>
            <a:pPr marL="0" lvl="0" indent="0" algn="just">
              <a:buClr>
                <a:srgbClr val="F0A22E"/>
              </a:buClr>
              <a:buNone/>
              <a:tabLst>
                <a:tab pos="457200" algn="l"/>
              </a:tabLst>
            </a:pPr>
            <a:r>
              <a:rPr lang="tt-RU" sz="2400" dirty="0" smtClean="0">
                <a:solidFill>
                  <a:prstClr val="black"/>
                </a:solidFill>
                <a:latin typeface="Times New Roman"/>
                <a:ea typeface="Calibri"/>
                <a:cs typeface="Times New Roman"/>
              </a:rPr>
              <a:t>7. Укыту </a:t>
            </a:r>
            <a:r>
              <a:rPr lang="tt-RU" sz="2400" dirty="0">
                <a:solidFill>
                  <a:prstClr val="black"/>
                </a:solidFill>
                <a:latin typeface="Times New Roman"/>
                <a:ea typeface="Calibri"/>
                <a:cs typeface="Times New Roman"/>
              </a:rPr>
              <a:t>процессындагы юнәлешләрне,  балаларның  сәләтләрен һәм сәламәтлекләрен исәпкә алып, программа эчтәлегенең вариативлылыгын һәм төрлелеген тәэмин итү; </a:t>
            </a:r>
            <a:endParaRPr lang="ru-RU" sz="2000" dirty="0">
              <a:solidFill>
                <a:prstClr val="black"/>
              </a:solidFill>
              <a:latin typeface="Calibri"/>
              <a:ea typeface="Calibri"/>
              <a:cs typeface="Times New Roman"/>
            </a:endParaRPr>
          </a:p>
          <a:p>
            <a:pPr marL="0" lvl="0" indent="0" algn="just">
              <a:buClr>
                <a:srgbClr val="F0A22E"/>
              </a:buClr>
              <a:buNone/>
              <a:tabLst>
                <a:tab pos="457200" algn="l"/>
              </a:tabLst>
            </a:pPr>
            <a:r>
              <a:rPr lang="tt-RU" sz="2400" dirty="0" smtClean="0">
                <a:solidFill>
                  <a:prstClr val="black"/>
                </a:solidFill>
                <a:latin typeface="Times New Roman"/>
                <a:ea typeface="Calibri"/>
                <a:cs typeface="Times New Roman"/>
              </a:rPr>
              <a:t>8. </a:t>
            </a:r>
            <a:r>
              <a:rPr lang="tt-RU" sz="2400" dirty="0">
                <a:solidFill>
                  <a:prstClr val="black"/>
                </a:solidFill>
                <a:latin typeface="Times New Roman"/>
                <a:ea typeface="Calibri"/>
                <a:cs typeface="Times New Roman"/>
              </a:rPr>
              <a:t>Б</a:t>
            </a:r>
            <a:r>
              <a:rPr lang="tt-RU" sz="2400" dirty="0" smtClean="0">
                <a:solidFill>
                  <a:prstClr val="black"/>
                </a:solidFill>
                <a:latin typeface="Times New Roman"/>
                <a:ea typeface="Calibri"/>
                <a:cs typeface="Times New Roman"/>
              </a:rPr>
              <a:t>алаларның яшь</a:t>
            </a:r>
            <a:r>
              <a:rPr lang="tt-RU" sz="2400" dirty="0">
                <a:solidFill>
                  <a:prstClr val="black"/>
                </a:solidFill>
                <a:latin typeface="Times New Roman"/>
                <a:ea typeface="Calibri"/>
                <a:cs typeface="Times New Roman"/>
              </a:rPr>
              <a:t>, индивидуаль, психологик, физиологик үзенчәлекләрен исәпкә алып социокультур тирәлек формалаштыру; </a:t>
            </a:r>
            <a:endParaRPr lang="ru-RU" sz="2000" dirty="0">
              <a:solidFill>
                <a:prstClr val="black"/>
              </a:solidFill>
              <a:latin typeface="Calibri"/>
              <a:ea typeface="Calibri"/>
              <a:cs typeface="Times New Roman"/>
            </a:endParaRPr>
          </a:p>
          <a:p>
            <a:pPr marL="0" lvl="0" indent="0" algn="just">
              <a:buClr>
                <a:srgbClr val="F0A22E"/>
              </a:buClr>
              <a:buNone/>
              <a:tabLst>
                <a:tab pos="457200" algn="l"/>
              </a:tabLst>
            </a:pPr>
            <a:r>
              <a:rPr lang="tt-RU" sz="2400" dirty="0" smtClean="0">
                <a:solidFill>
                  <a:prstClr val="black"/>
                </a:solidFill>
                <a:latin typeface="Times New Roman"/>
                <a:ea typeface="Calibri"/>
                <a:cs typeface="Times New Roman"/>
              </a:rPr>
              <a:t>9. Балаларның </a:t>
            </a:r>
            <a:r>
              <a:rPr lang="tt-RU" sz="2400" dirty="0">
                <a:solidFill>
                  <a:prstClr val="black"/>
                </a:solidFill>
                <a:latin typeface="Times New Roman"/>
                <a:ea typeface="Calibri"/>
                <a:cs typeface="Times New Roman"/>
              </a:rPr>
              <a:t>үсешләрен, белем алуларын, сәламәтлекләрен ныгыту буенча ата-аналарның хәбәрдарлык дәрәҗәләрен күтәрү, гаиләгә  психолого-педагогик яктан таяныч булу ; </a:t>
            </a:r>
            <a:endParaRPr lang="ru-RU" sz="2000" dirty="0">
              <a:solidFill>
                <a:prstClr val="black"/>
              </a:solidFill>
              <a:latin typeface="Calibri"/>
              <a:ea typeface="Calibri"/>
              <a:cs typeface="Times New Roman"/>
            </a:endParaRPr>
          </a:p>
          <a:p>
            <a:pPr marL="0" lvl="0" indent="0" algn="just">
              <a:buClr>
                <a:srgbClr val="F0A22E"/>
              </a:buClr>
              <a:buNone/>
              <a:tabLst>
                <a:tab pos="457200" algn="l"/>
              </a:tabLst>
            </a:pPr>
            <a:r>
              <a:rPr lang="tt-RU" sz="2400" dirty="0" smtClean="0">
                <a:solidFill>
                  <a:prstClr val="black"/>
                </a:solidFill>
                <a:latin typeface="Times New Roman"/>
                <a:ea typeface="Times New Roman"/>
              </a:rPr>
              <a:t>10. Укыту-методик </a:t>
            </a:r>
            <a:r>
              <a:rPr lang="tt-RU" sz="2400" dirty="0">
                <a:solidFill>
                  <a:prstClr val="black"/>
                </a:solidFill>
                <a:latin typeface="Times New Roman"/>
                <a:ea typeface="Times New Roman"/>
              </a:rPr>
              <a:t>комплекты буенча, </a:t>
            </a:r>
            <a:r>
              <a:rPr lang="tt-RU" sz="2400" dirty="0" smtClean="0">
                <a:solidFill>
                  <a:prstClr val="black"/>
                </a:solidFill>
                <a:latin typeface="Times New Roman"/>
                <a:ea typeface="Times New Roman"/>
              </a:rPr>
              <a:t>билингваль </a:t>
            </a:r>
            <a:r>
              <a:rPr lang="tt-RU" sz="2400" dirty="0">
                <a:solidFill>
                  <a:prstClr val="black"/>
                </a:solidFill>
                <a:latin typeface="Times New Roman"/>
                <a:ea typeface="Times New Roman"/>
              </a:rPr>
              <a:t>шартларда балаларның сөйләм телләрен үстерү .</a:t>
            </a:r>
            <a:endParaRPr lang="ru-RU" sz="2400" dirty="0">
              <a:solidFill>
                <a:prstClr val="black"/>
              </a:solidFill>
            </a:endParaRPr>
          </a:p>
          <a:p>
            <a:pPr marL="0" indent="0">
              <a:buNone/>
            </a:pPr>
            <a:endParaRPr lang="ru-RU" sz="4400" dirty="0"/>
          </a:p>
        </p:txBody>
      </p:sp>
    </p:spTree>
    <p:extLst>
      <p:ext uri="{BB962C8B-B14F-4D97-AF65-F5344CB8AC3E}">
        <p14:creationId xmlns:p14="http://schemas.microsoft.com/office/powerpoint/2010/main" val="19663327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214290"/>
            <a:ext cx="8686800" cy="1214446"/>
          </a:xfrm>
        </p:spPr>
        <p:txBody>
          <a:bodyPr>
            <a:normAutofit fontScale="90000"/>
          </a:bodyPr>
          <a:lstStyle/>
          <a:p>
            <a:pPr marL="457200" algn="ctr">
              <a:spcAft>
                <a:spcPts val="0"/>
              </a:spcAft>
            </a:pPr>
            <a:r>
              <a:rPr lang="ru-RU" sz="3100" b="1" dirty="0" smtClean="0">
                <a:latin typeface="Times New Roman" panose="02020603050405020304" pitchFamily="18" charset="0"/>
                <a:cs typeface="Times New Roman" panose="02020603050405020304" pitchFamily="18" charset="0"/>
              </a:rPr>
              <a:t>Программаны </a:t>
            </a:r>
            <a:r>
              <a:rPr lang="ru-RU" sz="3100" b="1" dirty="0">
                <a:latin typeface="Times New Roman" panose="02020603050405020304" pitchFamily="18" charset="0"/>
                <a:cs typeface="Times New Roman" panose="02020603050405020304" pitchFamily="18" charset="0"/>
              </a:rPr>
              <a:t>формалаштыру принциплары һәм юллары </a:t>
            </a:r>
            <a:r>
              <a:rPr lang="ru-RU" dirty="0">
                <a:effectLst/>
              </a:rPr>
              <a:t/>
            </a:r>
            <a:br>
              <a:rPr lang="ru-RU" dirty="0">
                <a:effectLst/>
              </a:rPr>
            </a:br>
            <a:endParaRPr lang="ru-RU" dirty="0"/>
          </a:p>
        </p:txBody>
      </p:sp>
      <p:sp>
        <p:nvSpPr>
          <p:cNvPr id="3" name="Объект 2"/>
          <p:cNvSpPr>
            <a:spLocks noGrp="1"/>
          </p:cNvSpPr>
          <p:nvPr>
            <p:ph idx="1"/>
          </p:nvPr>
        </p:nvSpPr>
        <p:spPr>
          <a:xfrm>
            <a:off x="107504" y="1412776"/>
            <a:ext cx="8884096" cy="5445224"/>
          </a:xfrm>
        </p:spPr>
        <p:txBody>
          <a:bodyPr>
            <a:noAutofit/>
          </a:bodyPr>
          <a:lstStyle/>
          <a:p>
            <a:pPr marL="176213" indent="0" algn="just" defTabSz="265113">
              <a:spcAft>
                <a:spcPts val="0"/>
              </a:spcAft>
              <a:buNone/>
            </a:pPr>
            <a:r>
              <a:rPr lang="tt-RU" sz="2800" dirty="0" smtClean="0">
                <a:solidFill>
                  <a:schemeClr val="tx1"/>
                </a:solidFill>
                <a:latin typeface="Times New Roman"/>
                <a:ea typeface="Calibri"/>
                <a:cs typeface="Times New Roman"/>
              </a:rPr>
              <a:t>1.Үсешкә </a:t>
            </a:r>
            <a:r>
              <a:rPr lang="tt-RU" sz="2800" dirty="0">
                <a:solidFill>
                  <a:schemeClr val="tx1"/>
                </a:solidFill>
                <a:latin typeface="Times New Roman"/>
                <a:ea typeface="Calibri"/>
                <a:cs typeface="Times New Roman"/>
              </a:rPr>
              <a:t>юнәлтелгән белем бирү </a:t>
            </a:r>
            <a:r>
              <a:rPr lang="tt-RU" sz="2800" dirty="0" smtClean="0">
                <a:solidFill>
                  <a:schemeClr val="tx1"/>
                </a:solidFill>
                <a:latin typeface="Times New Roman"/>
                <a:ea typeface="Calibri"/>
                <a:cs typeface="Times New Roman"/>
              </a:rPr>
              <a:t>принцибы </a:t>
            </a:r>
          </a:p>
          <a:p>
            <a:pPr marL="176213" indent="0" algn="just" defTabSz="265113">
              <a:spcAft>
                <a:spcPts val="0"/>
              </a:spcAft>
              <a:buNone/>
            </a:pPr>
            <a:r>
              <a:rPr lang="tt-RU" sz="2800" dirty="0" smtClean="0">
                <a:solidFill>
                  <a:schemeClr val="tx1"/>
                </a:solidFill>
                <a:latin typeface="Times New Roman"/>
                <a:ea typeface="Calibri"/>
                <a:cs typeface="Times New Roman"/>
              </a:rPr>
              <a:t>2.Фәнни </a:t>
            </a:r>
            <a:r>
              <a:rPr lang="tt-RU" sz="2800" dirty="0">
                <a:solidFill>
                  <a:schemeClr val="tx1"/>
                </a:solidFill>
                <a:latin typeface="Times New Roman"/>
                <a:ea typeface="Calibri"/>
                <a:cs typeface="Times New Roman"/>
              </a:rPr>
              <a:t>яктан нигезләнгән һәм практик яктан куллана алу принцибы </a:t>
            </a:r>
            <a:endParaRPr lang="tt-RU" sz="2800" dirty="0" smtClean="0">
              <a:solidFill>
                <a:schemeClr val="tx1"/>
              </a:solidFill>
              <a:latin typeface="Times New Roman"/>
              <a:ea typeface="Calibri"/>
              <a:cs typeface="Times New Roman"/>
            </a:endParaRPr>
          </a:p>
          <a:p>
            <a:pPr marL="176213" indent="0" algn="just" defTabSz="192088">
              <a:spcAft>
                <a:spcPts val="0"/>
              </a:spcAft>
              <a:buNone/>
            </a:pPr>
            <a:r>
              <a:rPr lang="tt-RU" sz="2800" dirty="0" smtClean="0">
                <a:solidFill>
                  <a:schemeClr val="tx1"/>
                </a:solidFill>
                <a:latin typeface="Times New Roman"/>
                <a:ea typeface="Calibri"/>
                <a:cs typeface="Times New Roman"/>
              </a:rPr>
              <a:t>3.Мәктәпкәчә </a:t>
            </a:r>
            <a:r>
              <a:rPr lang="tt-RU" sz="2800" dirty="0">
                <a:solidFill>
                  <a:schemeClr val="tx1"/>
                </a:solidFill>
                <a:latin typeface="Times New Roman"/>
                <a:ea typeface="Calibri"/>
                <a:cs typeface="Times New Roman"/>
              </a:rPr>
              <a:t>белем бирү эчтәлеген, яшь үзенчәлекләренә нигезләнеп, интеграцияләү </a:t>
            </a:r>
            <a:r>
              <a:rPr lang="tt-RU" sz="2800" dirty="0" smtClean="0">
                <a:solidFill>
                  <a:schemeClr val="tx1"/>
                </a:solidFill>
                <a:latin typeface="Times New Roman"/>
                <a:ea typeface="Calibri"/>
                <a:cs typeface="Times New Roman"/>
              </a:rPr>
              <a:t>принцибы </a:t>
            </a:r>
            <a:endParaRPr lang="ru-RU" sz="2800" dirty="0">
              <a:solidFill>
                <a:schemeClr val="tx1"/>
              </a:solidFill>
              <a:latin typeface="Calibri"/>
              <a:ea typeface="Calibri"/>
              <a:cs typeface="Times New Roman"/>
            </a:endParaRPr>
          </a:p>
          <a:p>
            <a:pPr marL="176213" indent="0" algn="just" defTabSz="265113">
              <a:spcAft>
                <a:spcPts val="0"/>
              </a:spcAft>
              <a:buNone/>
            </a:pPr>
            <a:r>
              <a:rPr lang="ru-RU" sz="2800" dirty="0" smtClean="0">
                <a:solidFill>
                  <a:schemeClr val="tx1"/>
                </a:solidFill>
                <a:latin typeface="Times New Roman"/>
                <a:ea typeface="Calibri"/>
                <a:cs typeface="Times New Roman"/>
              </a:rPr>
              <a:t>4.</a:t>
            </a:r>
            <a:r>
              <a:rPr lang="tt-RU" sz="2800" dirty="0" smtClean="0">
                <a:solidFill>
                  <a:schemeClr val="tx1"/>
                </a:solidFill>
                <a:latin typeface="Times New Roman"/>
                <a:ea typeface="Calibri"/>
                <a:cs typeface="Times New Roman"/>
              </a:rPr>
              <a:t>Белем </a:t>
            </a:r>
            <a:r>
              <a:rPr lang="tt-RU" sz="2800" dirty="0">
                <a:solidFill>
                  <a:schemeClr val="tx1"/>
                </a:solidFill>
                <a:latin typeface="Times New Roman"/>
                <a:ea typeface="Calibri"/>
                <a:cs typeface="Times New Roman"/>
              </a:rPr>
              <a:t>бирү процессының комплекслы-тематик </a:t>
            </a:r>
            <a:r>
              <a:rPr lang="tt-RU" sz="2800" dirty="0" smtClean="0">
                <a:solidFill>
                  <a:schemeClr val="tx1"/>
                </a:solidFill>
                <a:latin typeface="Times New Roman"/>
                <a:ea typeface="Calibri"/>
                <a:cs typeface="Times New Roman"/>
              </a:rPr>
              <a:t>төзелеше </a:t>
            </a:r>
            <a:r>
              <a:rPr lang="ru-RU" sz="2800" dirty="0" smtClean="0">
                <a:solidFill>
                  <a:schemeClr val="tx1"/>
                </a:solidFill>
                <a:latin typeface="Times New Roman"/>
                <a:ea typeface="Calibri"/>
                <a:cs typeface="Times New Roman"/>
              </a:rPr>
              <a:t>– </a:t>
            </a:r>
            <a:r>
              <a:rPr lang="tt-RU" sz="2800" dirty="0" smtClean="0">
                <a:solidFill>
                  <a:schemeClr val="tx1"/>
                </a:solidFill>
                <a:latin typeface="Times New Roman"/>
                <a:ea typeface="Calibri"/>
                <a:cs typeface="Times New Roman"/>
              </a:rPr>
              <a:t>төрле </a:t>
            </a:r>
            <a:r>
              <a:rPr lang="tt-RU" sz="2800" dirty="0">
                <a:solidFill>
                  <a:schemeClr val="tx1"/>
                </a:solidFill>
                <a:latin typeface="Times New Roman"/>
                <a:ea typeface="Calibri"/>
                <a:cs typeface="Times New Roman"/>
              </a:rPr>
              <a:t>төрдәге балалар эшчәнлеге коплексының бер тема тирәсендә </a:t>
            </a:r>
            <a:r>
              <a:rPr lang="tt-RU" sz="2800" dirty="0" smtClean="0">
                <a:solidFill>
                  <a:schemeClr val="tx1"/>
                </a:solidFill>
                <a:latin typeface="Times New Roman"/>
                <a:ea typeface="Calibri"/>
                <a:cs typeface="Times New Roman"/>
              </a:rPr>
              <a:t>берләштерелүе</a:t>
            </a:r>
            <a:endParaRPr lang="tt-RU" sz="2800" dirty="0">
              <a:solidFill>
                <a:schemeClr val="tx1"/>
              </a:solidFill>
              <a:latin typeface="Times New Roman"/>
              <a:ea typeface="Calibri"/>
              <a:cs typeface="Times New Roman"/>
            </a:endParaRPr>
          </a:p>
          <a:p>
            <a:pPr marL="176213" indent="0" algn="just" defTabSz="265113">
              <a:spcAft>
                <a:spcPts val="0"/>
              </a:spcAft>
              <a:buNone/>
            </a:pPr>
            <a:r>
              <a:rPr lang="tt-RU" sz="2800" dirty="0" smtClean="0">
                <a:solidFill>
                  <a:schemeClr val="tx1"/>
                </a:solidFill>
                <a:latin typeface="Times New Roman"/>
                <a:ea typeface="Calibri"/>
                <a:cs typeface="Times New Roman"/>
              </a:rPr>
              <a:t>5.Балалар үсешендә этнокультур ситуацияне исәпкә алу принцибы</a:t>
            </a:r>
            <a:endParaRPr lang="ru-RU" sz="2800" dirty="0">
              <a:solidFill>
                <a:schemeClr val="tx1"/>
              </a:solidFill>
              <a:latin typeface="Calibri"/>
              <a:ea typeface="Calibri"/>
              <a:cs typeface="Times New Roman"/>
            </a:endParaRPr>
          </a:p>
        </p:txBody>
      </p:sp>
    </p:spTree>
    <p:extLst>
      <p:ext uri="{BB962C8B-B14F-4D97-AF65-F5344CB8AC3E}">
        <p14:creationId xmlns:p14="http://schemas.microsoft.com/office/powerpoint/2010/main" val="41440196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548680"/>
            <a:ext cx="8812088" cy="576064"/>
          </a:xfrm>
        </p:spPr>
        <p:txBody>
          <a:bodyPr>
            <a:noAutofit/>
          </a:bodyPr>
          <a:lstStyle/>
          <a:p>
            <a:pPr algn="ctr"/>
            <a:r>
              <a:rPr lang="tt-RU" sz="2400" b="1" dirty="0" smtClean="0">
                <a:latin typeface="Times New Roman" pitchFamily="18" charset="0"/>
                <a:cs typeface="Times New Roman" pitchFamily="18" charset="0"/>
              </a:rPr>
              <a:t>Программанны тормышка ашыру өчен үтәлергә тиешле психолого-педагогик шартлар </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
        <p:nvSpPr>
          <p:cNvPr id="3" name="Объект 2"/>
          <p:cNvSpPr>
            <a:spLocks noGrp="1"/>
          </p:cNvSpPr>
          <p:nvPr>
            <p:ph idx="1"/>
          </p:nvPr>
        </p:nvSpPr>
        <p:spPr>
          <a:xfrm>
            <a:off x="107504" y="1340768"/>
            <a:ext cx="8928992" cy="5400600"/>
          </a:xfrm>
        </p:spPr>
        <p:txBody>
          <a:bodyPr>
            <a:normAutofit fontScale="25000" lnSpcReduction="20000"/>
          </a:bodyPr>
          <a:lstStyle/>
          <a:p>
            <a:pPr marL="0" indent="363538" algn="just">
              <a:buClr>
                <a:schemeClr val="tx1"/>
              </a:buClr>
              <a:buFont typeface="Arial" panose="020B0604020202020204" pitchFamily="34" charset="0"/>
              <a:buChar char="•"/>
            </a:pPr>
            <a:r>
              <a:rPr lang="tt-RU" sz="10400" dirty="0" smtClean="0">
                <a:latin typeface="Times New Roman" pitchFamily="18" charset="0"/>
                <a:cs typeface="Times New Roman" pitchFamily="18" charset="0"/>
              </a:rPr>
              <a:t> балаларда уңай үзбәя, үзләренең мөмкинлекләренә һәм сәләтләренә ышану формалаштыру;</a:t>
            </a:r>
            <a:endParaRPr lang="ru-RU" sz="10400" dirty="0" smtClean="0">
              <a:latin typeface="Times New Roman" pitchFamily="18" charset="0"/>
              <a:cs typeface="Times New Roman" pitchFamily="18" charset="0"/>
            </a:endParaRPr>
          </a:p>
          <a:p>
            <a:pPr marL="0" indent="363538" algn="just">
              <a:buClr>
                <a:schemeClr val="tx1"/>
              </a:buClr>
              <a:buFont typeface="Arial" panose="020B0604020202020204" pitchFamily="34" charset="0"/>
              <a:buChar char="•"/>
            </a:pPr>
            <a:r>
              <a:rPr lang="tt-RU" sz="10400" dirty="0" smtClean="0">
                <a:latin typeface="Times New Roman" pitchFamily="18" charset="0"/>
                <a:cs typeface="Times New Roman" pitchFamily="18" charset="0"/>
              </a:rPr>
              <a:t> белем бирү процессында балаларның яшь һәм индивидуаль үзенчәлекләренә туры килгән метод һәм эш төрләрен куллану; </a:t>
            </a:r>
            <a:endParaRPr lang="ru-RU" sz="10400" dirty="0" smtClean="0">
              <a:latin typeface="Times New Roman" pitchFamily="18" charset="0"/>
              <a:cs typeface="Times New Roman" pitchFamily="18" charset="0"/>
            </a:endParaRPr>
          </a:p>
          <a:p>
            <a:pPr marL="0" indent="363538" algn="just">
              <a:buClr>
                <a:schemeClr val="tx1"/>
              </a:buClr>
              <a:buFont typeface="Arial" panose="020B0604020202020204" pitchFamily="34" charset="0"/>
              <a:buChar char="•"/>
            </a:pPr>
            <a:r>
              <a:rPr lang="tt-RU" sz="10400" dirty="0" smtClean="0">
                <a:latin typeface="Times New Roman" pitchFamily="18" charset="0"/>
                <a:cs typeface="Times New Roman" pitchFamily="18" charset="0"/>
              </a:rPr>
              <a:t>белем бирү процессын, һәр баланың кызыксынулары һәм мөмкинлекләрен исәпкә алып, өлкәннәр һәм балаларның тәэсир итешүләре нигезендә төзү;</a:t>
            </a:r>
            <a:endParaRPr lang="ru-RU" sz="10400" dirty="0" smtClean="0">
              <a:latin typeface="Times New Roman" pitchFamily="18" charset="0"/>
              <a:cs typeface="Times New Roman" pitchFamily="18" charset="0"/>
            </a:endParaRPr>
          </a:p>
          <a:p>
            <a:pPr marL="0" indent="363538" algn="just">
              <a:buClr>
                <a:schemeClr val="tx1"/>
              </a:buClr>
              <a:buFont typeface="Arial" panose="020B0604020202020204" pitchFamily="34" charset="0"/>
              <a:buChar char="•"/>
            </a:pPr>
            <a:r>
              <a:rPr lang="tt-RU" sz="10400" dirty="0" smtClean="0">
                <a:latin typeface="Times New Roman" pitchFamily="18" charset="0"/>
                <a:cs typeface="Times New Roman" pitchFamily="18" charset="0"/>
              </a:rPr>
              <a:t>педагоглар тарафыннан балалар арасында бер-берсенә карата уңай мөнәсәбәт тудырырга ярдәм итү; </a:t>
            </a:r>
            <a:endParaRPr lang="ru-RU" sz="10400" dirty="0" smtClean="0">
              <a:latin typeface="Times New Roman" pitchFamily="18" charset="0"/>
              <a:cs typeface="Times New Roman" pitchFamily="18" charset="0"/>
            </a:endParaRPr>
          </a:p>
          <a:p>
            <a:pPr marL="0" indent="363538" algn="just">
              <a:buClr>
                <a:schemeClr val="tx1"/>
              </a:buClr>
              <a:buFont typeface="Arial" panose="020B0604020202020204" pitchFamily="34" charset="0"/>
              <a:buChar char="•"/>
            </a:pPr>
            <a:r>
              <a:rPr lang="tt-RU" sz="10400" dirty="0" smtClean="0">
                <a:latin typeface="Times New Roman" pitchFamily="18" charset="0"/>
                <a:cs typeface="Times New Roman" pitchFamily="18" charset="0"/>
              </a:rPr>
              <a:t>эшчәнлек барышында балаларның мөстәкыйль эш итүләренә булышлык итү; </a:t>
            </a:r>
            <a:endParaRPr lang="ru-RU" sz="10400" dirty="0" smtClean="0">
              <a:latin typeface="Times New Roman" pitchFamily="18" charset="0"/>
              <a:cs typeface="Times New Roman" pitchFamily="18" charset="0"/>
            </a:endParaRPr>
          </a:p>
          <a:p>
            <a:pPr marL="0" indent="363538" algn="just">
              <a:buClr>
                <a:schemeClr val="tx1"/>
              </a:buClr>
              <a:buFont typeface="Arial" panose="020B0604020202020204" pitchFamily="34" charset="0"/>
              <a:buChar char="•"/>
            </a:pPr>
            <a:r>
              <a:rPr lang="tt-RU" sz="10400" dirty="0" smtClean="0">
                <a:latin typeface="Times New Roman" pitchFamily="18" charset="0"/>
                <a:cs typeface="Times New Roman" pitchFamily="18" charset="0"/>
              </a:rPr>
              <a:t>педагоглар һәм МББО тарафыннан ата-аналарга тәрбия, сәламәтлек, белем алу эшчәнлеге өлкәләрендә балаларын тәрбияләүдә булышлык итү. </a:t>
            </a:r>
            <a:endParaRPr lang="ru-RU" sz="10400" dirty="0" smtClean="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702279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42852"/>
            <a:ext cx="8686800" cy="1000132"/>
          </a:xfrm>
        </p:spPr>
        <p:txBody>
          <a:bodyPr>
            <a:noAutofit/>
          </a:bodyPr>
          <a:lstStyle/>
          <a:p>
            <a:pPr algn="ctr"/>
            <a:r>
              <a:rPr lang="ru-RU" sz="2400" b="1" dirty="0" smtClean="0">
                <a:latin typeface="Times New Roman" pitchFamily="18" charset="0"/>
                <a:cs typeface="Times New Roman" pitchFamily="18" charset="0"/>
              </a:rPr>
              <a:t>программаны тормышка ашыру буенча приоритетлы эшчәнлек юнәлешләре </a:t>
            </a:r>
            <a:endParaRPr lang="ru-RU" sz="2400" b="1" dirty="0">
              <a:latin typeface="Times New Roman" pitchFamily="18" charset="0"/>
              <a:cs typeface="Times New Roman" pitchFamily="18" charset="0"/>
            </a:endParaRPr>
          </a:p>
        </p:txBody>
      </p:sp>
      <p:sp>
        <p:nvSpPr>
          <p:cNvPr id="3" name="Содержимое 2"/>
          <p:cNvSpPr>
            <a:spLocks noGrp="1"/>
          </p:cNvSpPr>
          <p:nvPr>
            <p:ph idx="1"/>
          </p:nvPr>
        </p:nvSpPr>
        <p:spPr>
          <a:xfrm>
            <a:off x="179512" y="1554162"/>
            <a:ext cx="8812088" cy="5043190"/>
          </a:xfrm>
        </p:spPr>
        <p:txBody>
          <a:bodyPr>
            <a:normAutofit fontScale="85000" lnSpcReduction="10000"/>
          </a:bodyPr>
          <a:lstStyle/>
          <a:p>
            <a:pPr marL="0" indent="363538" algn="just">
              <a:buClrTx/>
              <a:buFont typeface="Arial" panose="020B0604020202020204" pitchFamily="34" charset="0"/>
              <a:buChar char="•"/>
            </a:pPr>
            <a:r>
              <a:rPr lang="ru-RU" dirty="0" smtClean="0">
                <a:latin typeface="Times New Roman" pitchFamily="18" charset="0"/>
                <a:cs typeface="Times New Roman" pitchFamily="18" charset="0"/>
              </a:rPr>
              <a:t> шәһәрнең транспорт мөхите турында белемнәр бирү;  </a:t>
            </a:r>
          </a:p>
          <a:p>
            <a:pPr marL="0" indent="363538" algn="just">
              <a:buClrTx/>
              <a:buFont typeface="Arial" panose="020B0604020202020204" pitchFamily="34" charset="0"/>
              <a:buChar char="•"/>
            </a:pPr>
            <a:r>
              <a:rPr lang="ru-RU" dirty="0" smtClean="0">
                <a:latin typeface="Times New Roman" pitchFamily="18" charset="0"/>
                <a:cs typeface="Times New Roman" pitchFamily="18" charset="0"/>
              </a:rPr>
              <a:t> белем бирү бурычларын даими рәвештә төрле чаралар ярдәмендә чишү; </a:t>
            </a:r>
          </a:p>
          <a:p>
            <a:pPr marL="0" indent="363538" algn="just">
              <a:buClrTx/>
              <a:buFont typeface="Arial" panose="020B0604020202020204" pitchFamily="34" charset="0"/>
              <a:buChar char="•"/>
            </a:pPr>
            <a:r>
              <a:rPr lang="ru-RU" dirty="0" smtClean="0">
                <a:latin typeface="Times New Roman" pitchFamily="18" charset="0"/>
                <a:cs typeface="Times New Roman" pitchFamily="18" charset="0"/>
              </a:rPr>
              <a:t>МББОда предметлы үстерелешле тирәлек булдыру (юл йөрү кагыйдәләре буенча); </a:t>
            </a:r>
          </a:p>
          <a:p>
            <a:pPr marL="0" indent="363538" algn="just">
              <a:buClrTx/>
              <a:buFont typeface="Arial" panose="020B0604020202020204" pitchFamily="34" charset="0"/>
              <a:buChar char="•"/>
            </a:pPr>
            <a:r>
              <a:rPr lang="ru-RU" dirty="0" smtClean="0">
                <a:latin typeface="Times New Roman" pitchFamily="18" charset="0"/>
                <a:cs typeface="Times New Roman" pitchFamily="18" charset="0"/>
              </a:rPr>
              <a:t>юл йөрү кагыйдәләре буенча белем һәм күнекмәләрнең үзләштерелү дәрәҗәсен диагностика ясау методы белән тикшерү; </a:t>
            </a:r>
          </a:p>
          <a:p>
            <a:pPr marL="0" indent="363538" algn="just">
              <a:buClrTx/>
              <a:buFont typeface="Arial" panose="020B0604020202020204" pitchFamily="34" charset="0"/>
              <a:buChar char="•"/>
            </a:pPr>
            <a:r>
              <a:rPr lang="ru-RU" dirty="0" smtClean="0">
                <a:latin typeface="Times New Roman" pitchFamily="18" charset="0"/>
                <a:cs typeface="Times New Roman" pitchFamily="18" charset="0"/>
              </a:rPr>
              <a:t>алдынгы тәҗрибәләр белән танышу, шәхси методика һәм технологияләр эшләү; </a:t>
            </a:r>
          </a:p>
          <a:p>
            <a:pPr marL="0" indent="363538" algn="just">
              <a:buClrTx/>
              <a:buFont typeface="Arial" panose="020B0604020202020204" pitchFamily="34" charset="0"/>
              <a:buChar char="•"/>
            </a:pPr>
            <a:r>
              <a:rPr lang="ru-RU" dirty="0" smtClean="0">
                <a:latin typeface="Times New Roman" pitchFamily="18" charset="0"/>
                <a:cs typeface="Times New Roman" pitchFamily="18" charset="0"/>
              </a:rPr>
              <a:t>төрле метод һәм алымнар куллану ярдәмендә юл йөрү кагыйдәләрен үзләштерүне пропагандалау.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28604"/>
            <a:ext cx="8839200" cy="866796"/>
          </a:xfrm>
        </p:spPr>
        <p:txBody>
          <a:bodyPr>
            <a:noAutofit/>
          </a:bodyPr>
          <a:lstStyle/>
          <a:p>
            <a:pPr indent="450215" algn="ctr">
              <a:lnSpc>
                <a:spcPct val="115000"/>
              </a:lnSpc>
              <a:spcAft>
                <a:spcPts val="0"/>
              </a:spcAft>
            </a:pPr>
            <a:r>
              <a:rPr kumimoji="0" lang="ru-RU" sz="1600" b="1" u="none" strike="noStrike" kern="1200" cap="all" spc="0" normalizeH="0" baseline="0" noProof="0" dirty="0" smtClean="0">
                <a:ln>
                  <a:noFill/>
                </a:ln>
                <a:solidFill>
                  <a:srgbClr val="4E3B30"/>
                </a:solidFill>
                <a:effectLst>
                  <a:reflection blurRad="12700" stA="48000" endA="300" endPos="55000" dir="5400000" sy="-90000" algn="bl" rotWithShape="0"/>
                </a:effectLst>
                <a:uLnTx/>
                <a:uFillTx/>
                <a:latin typeface="Times New Roman"/>
                <a:ea typeface="Calibri"/>
                <a:cs typeface="+mj-cs"/>
              </a:rPr>
              <a:t> </a:t>
            </a:r>
            <a:br>
              <a:rPr kumimoji="0" lang="ru-RU" sz="1600" b="1" u="none" strike="noStrike" kern="1200" cap="all" spc="0" normalizeH="0" baseline="0" noProof="0" dirty="0" smtClean="0">
                <a:ln>
                  <a:noFill/>
                </a:ln>
                <a:solidFill>
                  <a:srgbClr val="4E3B30"/>
                </a:solidFill>
                <a:effectLst>
                  <a:reflection blurRad="12700" stA="48000" endA="300" endPos="55000" dir="5400000" sy="-90000" algn="bl" rotWithShape="0"/>
                </a:effectLst>
                <a:uLnTx/>
                <a:uFillTx/>
                <a:latin typeface="Times New Roman"/>
                <a:ea typeface="Calibri"/>
                <a:cs typeface="+mj-cs"/>
              </a:rPr>
            </a:br>
            <a:r>
              <a:rPr lang="ru-RU" sz="1600" b="1" dirty="0" smtClean="0">
                <a:solidFill>
                  <a:srgbClr val="4E3B30"/>
                </a:solidFill>
                <a:latin typeface="Times New Roman"/>
                <a:ea typeface="Calibri"/>
              </a:rPr>
              <a:t/>
            </a:r>
            <a:br>
              <a:rPr lang="ru-RU" sz="1600" b="1" dirty="0" smtClean="0">
                <a:solidFill>
                  <a:srgbClr val="4E3B30"/>
                </a:solidFill>
                <a:latin typeface="Times New Roman"/>
                <a:ea typeface="Calibri"/>
              </a:rPr>
            </a:br>
            <a:r>
              <a:rPr lang="ru-RU" sz="1600" b="1" dirty="0" smtClean="0">
                <a:solidFill>
                  <a:srgbClr val="4E3B30"/>
                </a:solidFill>
                <a:latin typeface="Times New Roman"/>
                <a:ea typeface="Calibri"/>
              </a:rPr>
              <a:t/>
            </a:r>
            <a:br>
              <a:rPr lang="ru-RU" sz="1600" b="1" dirty="0" smtClean="0">
                <a:solidFill>
                  <a:srgbClr val="4E3B30"/>
                </a:solidFill>
                <a:latin typeface="Times New Roman"/>
                <a:ea typeface="Calibri"/>
              </a:rPr>
            </a:br>
            <a:r>
              <a:rPr lang="ru-RU" sz="1600" b="1" dirty="0" smtClean="0">
                <a:solidFill>
                  <a:srgbClr val="4E3B30"/>
                </a:solidFill>
                <a:latin typeface="Times New Roman"/>
                <a:ea typeface="Calibri"/>
              </a:rPr>
              <a:t/>
            </a:r>
            <a:br>
              <a:rPr lang="ru-RU" sz="1600" b="1" dirty="0" smtClean="0">
                <a:solidFill>
                  <a:srgbClr val="4E3B30"/>
                </a:solidFill>
                <a:latin typeface="Times New Roman"/>
                <a:ea typeface="Calibri"/>
              </a:rPr>
            </a:br>
            <a:r>
              <a:rPr lang="ru-RU" sz="1600" b="1" dirty="0" smtClean="0">
                <a:solidFill>
                  <a:srgbClr val="4E3B30"/>
                </a:solidFill>
                <a:latin typeface="Times New Roman"/>
                <a:ea typeface="Calibri"/>
              </a:rPr>
              <a:t/>
            </a:r>
            <a:br>
              <a:rPr lang="ru-RU" sz="1600" b="1" dirty="0" smtClean="0">
                <a:solidFill>
                  <a:srgbClr val="4E3B30"/>
                </a:solidFill>
                <a:latin typeface="Times New Roman"/>
                <a:ea typeface="Calibri"/>
              </a:rPr>
            </a:br>
            <a:r>
              <a:rPr lang="ru-RU" sz="1600" b="1" dirty="0" smtClean="0">
                <a:solidFill>
                  <a:srgbClr val="4E3B30"/>
                </a:solidFill>
                <a:latin typeface="Times New Roman"/>
                <a:ea typeface="Calibri"/>
              </a:rPr>
              <a:t/>
            </a:r>
            <a:br>
              <a:rPr lang="ru-RU" sz="1600" b="1" dirty="0" smtClean="0">
                <a:solidFill>
                  <a:srgbClr val="4E3B30"/>
                </a:solidFill>
                <a:latin typeface="Times New Roman"/>
                <a:ea typeface="Calibri"/>
              </a:rPr>
            </a:br>
            <a:r>
              <a:rPr lang="ru-RU" sz="1600" b="1" dirty="0" smtClean="0">
                <a:solidFill>
                  <a:srgbClr val="4E3B30"/>
                </a:solidFill>
                <a:latin typeface="Times New Roman"/>
                <a:ea typeface="Calibri"/>
              </a:rPr>
              <a:t/>
            </a:r>
            <a:br>
              <a:rPr lang="ru-RU" sz="1600" b="1" dirty="0" smtClean="0">
                <a:solidFill>
                  <a:srgbClr val="4E3B30"/>
                </a:solidFill>
                <a:latin typeface="Times New Roman"/>
                <a:ea typeface="Calibri"/>
              </a:rPr>
            </a:br>
            <a:r>
              <a:rPr lang="tt-RU" sz="2400" b="1" dirty="0" smtClean="0">
                <a:latin typeface="Times New Roman"/>
                <a:ea typeface="Calibri"/>
                <a:cs typeface="Times New Roman"/>
              </a:rPr>
              <a:t>Мәктәпкәчә белем бирүне төгәлләү этабында максат ориентирлары </a:t>
            </a:r>
            <a:r>
              <a:rPr lang="ru-RU" sz="3200" dirty="0" smtClean="0">
                <a:latin typeface="Calibri"/>
                <a:ea typeface="Calibri"/>
                <a:cs typeface="Times New Roman"/>
              </a:rPr>
              <a:t/>
            </a:r>
            <a:br>
              <a:rPr lang="ru-RU" sz="3200" dirty="0" smtClean="0">
                <a:latin typeface="Calibri"/>
                <a:ea typeface="Calibri"/>
                <a:cs typeface="Times New Roman"/>
              </a:rPr>
            </a:br>
            <a:r>
              <a:rPr lang="tt-RU" sz="6600" b="1" dirty="0" smtClean="0">
                <a:latin typeface="Times New Roman"/>
                <a:ea typeface="Times New Roman"/>
              </a:rPr>
              <a:t> </a:t>
            </a:r>
            <a:r>
              <a:rPr lang="ru-RU" sz="6600" dirty="0" smtClean="0">
                <a:latin typeface="Times New Roman"/>
                <a:ea typeface="Times New Roman"/>
              </a:rPr>
              <a:t/>
            </a:r>
            <a:br>
              <a:rPr lang="ru-RU" sz="6600" dirty="0" smtClean="0">
                <a:latin typeface="Times New Roman"/>
                <a:ea typeface="Times New Roman"/>
              </a:rPr>
            </a:br>
            <a:endParaRPr lang="ru-RU" sz="6600" dirty="0"/>
          </a:p>
        </p:txBody>
      </p:sp>
      <p:sp>
        <p:nvSpPr>
          <p:cNvPr id="3" name="Содержимое 2"/>
          <p:cNvSpPr>
            <a:spLocks noGrp="1"/>
          </p:cNvSpPr>
          <p:nvPr>
            <p:ph idx="1"/>
          </p:nvPr>
        </p:nvSpPr>
        <p:spPr>
          <a:xfrm>
            <a:off x="107504" y="1196752"/>
            <a:ext cx="8928992" cy="5472608"/>
          </a:xfrm>
        </p:spPr>
        <p:txBody>
          <a:bodyPr>
            <a:noAutofit/>
          </a:bodyPr>
          <a:lstStyle/>
          <a:p>
            <a:pPr marL="0" indent="363538" algn="just">
              <a:buClrTx/>
              <a:buFont typeface="Arial" panose="020B0604020202020204" pitchFamily="34" charset="0"/>
              <a:buChar char="•"/>
            </a:pPr>
            <a:r>
              <a:rPr lang="tt-RU" sz="2600" dirty="0" smtClean="0">
                <a:latin typeface="Times New Roman" panose="02020603050405020304" pitchFamily="18" charset="0"/>
                <a:cs typeface="Times New Roman" panose="02020603050405020304" pitchFamily="18" charset="0"/>
              </a:rPr>
              <a:t>бала төп мәдәни чараларны, эшчәнлек ысулларын үзләштерә, эшчәнлекнең төрле төрләрендә инициатива һәм мөстәкыйльлек күрсәтә; </a:t>
            </a:r>
            <a:endParaRPr lang="ru-RU" sz="2600" dirty="0" smtClean="0">
              <a:latin typeface="Times New Roman" panose="02020603050405020304" pitchFamily="18" charset="0"/>
              <a:cs typeface="Times New Roman" panose="02020603050405020304" pitchFamily="18" charset="0"/>
            </a:endParaRPr>
          </a:p>
          <a:p>
            <a:pPr marL="0" indent="363538" algn="just">
              <a:buClrTx/>
              <a:buFont typeface="Arial" panose="020B0604020202020204" pitchFamily="34" charset="0"/>
              <a:buChar char="•"/>
            </a:pPr>
            <a:r>
              <a:rPr lang="tt-RU" sz="2600" dirty="0" smtClean="0">
                <a:latin typeface="Times New Roman" panose="02020603050405020304" pitchFamily="18" charset="0"/>
                <a:cs typeface="Times New Roman" panose="02020603050405020304" pitchFamily="18" charset="0"/>
              </a:rPr>
              <a:t>бала дөньяга, хезмәткә, башка кешеләргә һәм үз-үзенә карата уңай мөнәсәбәткә ия,  яшьтәшләре һәм зурлар белән актив аралаша, уртак уеннарда катнаша</a:t>
            </a:r>
            <a:r>
              <a:rPr lang="ru-RU" sz="2600" dirty="0">
                <a:latin typeface="Times New Roman" panose="02020603050405020304" pitchFamily="18" charset="0"/>
                <a:cs typeface="Times New Roman" panose="02020603050405020304" pitchFamily="18" charset="0"/>
              </a:rPr>
              <a:t>;</a:t>
            </a:r>
            <a:endParaRPr lang="ru-RU" sz="2600" dirty="0" smtClean="0">
              <a:latin typeface="Times New Roman" panose="02020603050405020304" pitchFamily="18" charset="0"/>
              <a:cs typeface="Times New Roman" panose="02020603050405020304" pitchFamily="18" charset="0"/>
            </a:endParaRPr>
          </a:p>
          <a:p>
            <a:pPr marL="0" indent="363538" algn="just">
              <a:buClrTx/>
              <a:buFont typeface="Arial" panose="020B0604020202020204" pitchFamily="34" charset="0"/>
              <a:buChar char="•"/>
            </a:pPr>
            <a:r>
              <a:rPr lang="tt-RU" sz="2600" dirty="0" smtClean="0">
                <a:latin typeface="Times New Roman" panose="02020603050405020304" pitchFamily="18" charset="0"/>
                <a:cs typeface="Times New Roman" panose="02020603050405020304" pitchFamily="18" charset="0"/>
              </a:rPr>
              <a:t>уенның төрле формаларын һәм төрләрен уйный белә, төрле кагыйдәләрне һәм социаль нормаларны үтәргә сәләтле;</a:t>
            </a:r>
            <a:endParaRPr lang="ru-RU" sz="2600" dirty="0" smtClean="0">
              <a:latin typeface="Times New Roman" panose="02020603050405020304" pitchFamily="18" charset="0"/>
              <a:cs typeface="Times New Roman" panose="02020603050405020304" pitchFamily="18" charset="0"/>
            </a:endParaRPr>
          </a:p>
          <a:p>
            <a:pPr marL="0" indent="363538" algn="just">
              <a:buClrTx/>
              <a:buFont typeface="Arial" panose="020B0604020202020204" pitchFamily="34" charset="0"/>
              <a:buChar char="•"/>
            </a:pPr>
            <a:r>
              <a:rPr lang="tt-RU" sz="2600" dirty="0" smtClean="0">
                <a:latin typeface="Times New Roman" panose="02020603050405020304" pitchFamily="18" charset="0"/>
                <a:cs typeface="Times New Roman" panose="02020603050405020304" pitchFamily="18" charset="0"/>
              </a:rPr>
              <a:t>бала үзенең уйларын һәм теләкләрен белдерә, сөйләмне үзенең уйларын, хисләрен һәм теләкләрен аңлату өчен куллана ала;</a:t>
            </a:r>
            <a:endParaRPr lang="ru-RU" sz="2600" dirty="0" smtClean="0">
              <a:latin typeface="Times New Roman" panose="02020603050405020304" pitchFamily="18" charset="0"/>
              <a:cs typeface="Times New Roman" panose="02020603050405020304" pitchFamily="18" charset="0"/>
            </a:endParaRPr>
          </a:p>
          <a:p>
            <a:pPr marL="0" indent="363538" algn="just">
              <a:buClrTx/>
              <a:buFont typeface="Arial" panose="020B0604020202020204" pitchFamily="34" charset="0"/>
              <a:buChar char="•"/>
            </a:pPr>
            <a:r>
              <a:rPr lang="tt-RU" sz="2600" dirty="0" smtClean="0">
                <a:latin typeface="Times New Roman" panose="02020603050405020304" pitchFamily="18" charset="0"/>
                <a:cs typeface="Times New Roman" panose="02020603050405020304" pitchFamily="18" charset="0"/>
              </a:rPr>
              <a:t>балада эре һәм вак моторика үсеш алган; ул хәрәкәтчән, түзем, төп хәрәкәтләрне ясый белә;</a:t>
            </a:r>
            <a:endParaRPr lang="ru-RU" sz="2600" dirty="0" smtClean="0">
              <a:latin typeface="Times New Roman" panose="02020603050405020304" pitchFamily="18" charset="0"/>
              <a:cs typeface="Times New Roman" panose="02020603050405020304" pitchFamily="18" charset="0"/>
            </a:endParaRPr>
          </a:p>
          <a:p>
            <a:pPr marL="0" indent="363538">
              <a:buNone/>
            </a:pPr>
            <a:endParaRPr lang="ru-RU" sz="17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501</TotalTime>
  <Words>3299</Words>
  <Application>Microsoft Office PowerPoint</Application>
  <PresentationFormat>Экран (4:3)</PresentationFormat>
  <Paragraphs>329</Paragraphs>
  <Slides>27</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Трек</vt:lpstr>
      <vt:lpstr>КАЗАН ШӘҺӘРЕнең 24 НЧЕ КАТНАШ ТӨРДӘГЕ ТАТАР ТЕЛЕНДӘ БЕЛЕМ ҺӘМ ТӘРБИЯ БИРҮЧЕ БАЛАЛАР БАКЧАСЫның Төп гомуми белем бирү программасы  </vt:lpstr>
      <vt:lpstr>Төп гомуми белем бирү программасы өч бүлектән тора </vt:lpstr>
      <vt:lpstr>I. МАКСАТЛАР    БҮЛЕГЕ</vt:lpstr>
      <vt:lpstr>прогамманы тормышка ашыруның максатлары һәм бурычлары</vt:lpstr>
      <vt:lpstr>прогамманы тормышка ашыруның максатлары һәм бурычлары</vt:lpstr>
      <vt:lpstr>Программаны формалаштыру принциплары һәм юллары  </vt:lpstr>
      <vt:lpstr>Программанны тормышка ашыру өчен үтәлергә тиешле психолого-педагогик шартлар  </vt:lpstr>
      <vt:lpstr>программаны тормышка ашыру буенча приоритетлы эшчәнлек юнәлешләре </vt:lpstr>
      <vt:lpstr>        Мәктәпкәчә белем бирүне төгәлләү этабында максат ориентирлары    </vt:lpstr>
      <vt:lpstr>Мәктәпкәчә белем бирүне төгәлләү этабында максат ориентирлары</vt:lpstr>
      <vt:lpstr>       II. Эчтәлек бүлеге </vt:lpstr>
      <vt:lpstr>Презентация PowerPoint</vt:lpstr>
      <vt:lpstr>Социаль-коммуникатив үсеш</vt:lpstr>
      <vt:lpstr>Танып-белү үсеше</vt:lpstr>
      <vt:lpstr>Сөйләм үсеше</vt:lpstr>
      <vt:lpstr>Нәфис-нәфасәти үсеш</vt:lpstr>
      <vt:lpstr>Физик үсеш</vt:lpstr>
      <vt:lpstr>Белем бирү эшчәнлеген оештыруның формалары һәм чаралары  </vt:lpstr>
      <vt:lpstr>Тәрбиячеләр һәм ата-аналар белән эш  </vt:lpstr>
      <vt:lpstr>Балалар бакчасының гаилә белән багланышлары</vt:lpstr>
      <vt:lpstr>  III. ОЕШТЫРУ БҮЛЕГЕ</vt:lpstr>
      <vt:lpstr>төркем бүлмәләренең предметлы-үстерелешле тирәлеге </vt:lpstr>
      <vt:lpstr>төркем бүләмәләренең предметлы-үстерелешле тирәлеге </vt:lpstr>
      <vt:lpstr>төркем бүләмәләренең предметлы-үстерелешле тирәлеге </vt:lpstr>
      <vt:lpstr>төркем бүләмәләренең предметлы-үстерелешле тирәлеге </vt:lpstr>
      <vt:lpstr>төркем бүләмәләренең предметлы-үстерелешле тирәлеге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Администратор</dc:creator>
  <cp:lastModifiedBy>Пользователь Windows</cp:lastModifiedBy>
  <cp:revision>44</cp:revision>
  <dcterms:created xsi:type="dcterms:W3CDTF">2017-08-16T16:08:29Z</dcterms:created>
  <dcterms:modified xsi:type="dcterms:W3CDTF">2017-08-22T03:52:42Z</dcterms:modified>
</cp:coreProperties>
</file>